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7" r:id="rId3"/>
    <p:sldId id="268" r:id="rId4"/>
    <p:sldId id="269" r:id="rId5"/>
    <p:sldId id="270" r:id="rId6"/>
    <p:sldId id="257" r:id="rId7"/>
    <p:sldId id="262" r:id="rId8"/>
    <p:sldId id="263" r:id="rId9"/>
    <p:sldId id="259" r:id="rId10"/>
    <p:sldId id="258" r:id="rId11"/>
    <p:sldId id="261" r:id="rId12"/>
    <p:sldId id="260" r:id="rId13"/>
    <p:sldId id="264" r:id="rId14"/>
    <p:sldId id="265" r:id="rId15"/>
    <p:sldId id="26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31"/>
  </p:normalViewPr>
  <p:slideViewPr>
    <p:cSldViewPr>
      <p:cViewPr varScale="1">
        <p:scale>
          <a:sx n="101" d="100"/>
          <a:sy n="101" d="100"/>
        </p:scale>
        <p:origin x="1424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6B07E6-CDC8-2741-9822-6179A4103B30}" type="datetimeFigureOut">
              <a:rPr lang="en-US" smtClean="0"/>
              <a:t>8/15/18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0C31DA-79CC-9544-9F66-98675CEAA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36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Where does the urge to create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C31DA-79CC-9544-9F66-98675CEAA6A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29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D438-DD7E-4EE9-98E8-C01744A30573}" type="datetimeFigureOut">
              <a:rPr lang="en-US" smtClean="0"/>
              <a:t>8/15/18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CDAEE-EE09-426E-B229-F87581E9AA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D438-DD7E-4EE9-98E8-C01744A30573}" type="datetimeFigureOut">
              <a:rPr lang="en-US" smtClean="0"/>
              <a:t>8/15/18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CDAEE-EE09-426E-B229-F87581E9AA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D438-DD7E-4EE9-98E8-C01744A30573}" type="datetimeFigureOut">
              <a:rPr lang="en-US" smtClean="0"/>
              <a:t>8/15/18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CDAEE-EE09-426E-B229-F87581E9AA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D438-DD7E-4EE9-98E8-C01744A30573}" type="datetimeFigureOut">
              <a:rPr lang="en-US" smtClean="0"/>
              <a:t>8/15/18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CDAEE-EE09-426E-B229-F87581E9AA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D438-DD7E-4EE9-98E8-C01744A30573}" type="datetimeFigureOut">
              <a:rPr lang="en-US" smtClean="0"/>
              <a:t>8/15/18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CDAEE-EE09-426E-B229-F87581E9AA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D438-DD7E-4EE9-98E8-C01744A30573}" type="datetimeFigureOut">
              <a:rPr lang="en-US" smtClean="0"/>
              <a:t>8/15/18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CDAEE-EE09-426E-B229-F87581E9AA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D438-DD7E-4EE9-98E8-C01744A30573}" type="datetimeFigureOut">
              <a:rPr lang="en-US" smtClean="0"/>
              <a:t>8/15/18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CDAEE-EE09-426E-B229-F87581E9AA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D438-DD7E-4EE9-98E8-C01744A30573}" type="datetimeFigureOut">
              <a:rPr lang="en-US" smtClean="0"/>
              <a:t>8/15/18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CDAEE-EE09-426E-B229-F87581E9AA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D438-DD7E-4EE9-98E8-C01744A30573}" type="datetimeFigureOut">
              <a:rPr lang="en-US" smtClean="0"/>
              <a:t>8/15/18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CDAEE-EE09-426E-B229-F87581E9AA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D438-DD7E-4EE9-98E8-C01744A30573}" type="datetimeFigureOut">
              <a:rPr lang="en-US" smtClean="0"/>
              <a:t>8/15/18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CDAEE-EE09-426E-B229-F87581E9AA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D438-DD7E-4EE9-98E8-C01744A30573}" type="datetimeFigureOut">
              <a:rPr lang="en-US" smtClean="0"/>
              <a:t>8/15/18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CDAEE-EE09-426E-B229-F87581E9AA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8D438-DD7E-4EE9-98E8-C01744A30573}" type="datetimeFigureOut">
              <a:rPr lang="en-US" smtClean="0"/>
              <a:t>8/15/18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9CDAEE-EE09-426E-B229-F87581E9AA4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4600" y="2057400"/>
            <a:ext cx="4267200" cy="990600"/>
          </a:xfrm>
        </p:spPr>
        <p:txBody>
          <a:bodyPr/>
          <a:lstStyle/>
          <a:p>
            <a:r>
              <a:rPr lang="en-US" dirty="0">
                <a:solidFill>
                  <a:srgbClr val="3366FF"/>
                </a:solidFill>
              </a:rPr>
              <a:t>What is Art?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276600"/>
            <a:ext cx="6400800" cy="2895600"/>
          </a:xfrm>
        </p:spPr>
        <p:txBody>
          <a:bodyPr>
            <a:normAutofit/>
          </a:bodyPr>
          <a:lstStyle/>
          <a:p>
            <a:r>
              <a:rPr lang="en-US" sz="2000" dirty="0"/>
              <a:t>Who creates it?  </a:t>
            </a:r>
          </a:p>
          <a:p>
            <a:r>
              <a:rPr lang="en-US" sz="2000" dirty="0"/>
              <a:t>What purpose does it serve?  </a:t>
            </a:r>
          </a:p>
          <a:p>
            <a:r>
              <a:rPr lang="en-US" sz="2000" dirty="0"/>
              <a:t>What do artists do?</a:t>
            </a:r>
          </a:p>
          <a:p>
            <a:r>
              <a:rPr lang="en-US" sz="2000" dirty="0"/>
              <a:t>Where does the urge to create come from?</a:t>
            </a:r>
          </a:p>
          <a:p>
            <a:r>
              <a:rPr lang="en-US" sz="2000" dirty="0"/>
              <a:t>Characteristics of Art.</a:t>
            </a:r>
          </a:p>
          <a:p>
            <a:r>
              <a:rPr lang="en-US" sz="2000" dirty="0"/>
              <a:t>What is an aesthetic experience?</a:t>
            </a:r>
          </a:p>
          <a:p>
            <a:r>
              <a:rPr lang="en-US" sz="2000" dirty="0"/>
              <a:t>Art vs. Craft</a:t>
            </a:r>
          </a:p>
          <a:p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1524000" y="838200"/>
            <a:ext cx="601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The Basics: Part 1</a:t>
            </a:r>
          </a:p>
          <a:p>
            <a:pPr algn="ctr"/>
            <a:r>
              <a:rPr lang="en-US" sz="3600" dirty="0"/>
              <a:t>How to identify and classify art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ave symbol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1295400"/>
            <a:ext cx="7779545" cy="5186363"/>
          </a:xfrm>
        </p:spPr>
      </p:pic>
      <p:sp>
        <p:nvSpPr>
          <p:cNvPr id="5" name="TextBox 4"/>
          <p:cNvSpPr txBox="1"/>
          <p:nvPr/>
        </p:nvSpPr>
        <p:spPr>
          <a:xfrm>
            <a:off x="990600" y="457200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recording of cultures began with symbols and developed into cuneiform and hieroglyphs.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4. Give Tangible form to the unknown.</a:t>
            </a:r>
          </a:p>
        </p:txBody>
      </p:sp>
      <p:pic>
        <p:nvPicPr>
          <p:cNvPr id="4" name="Content Placeholder 3" descr="shiva-nataraj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3000" y="1447800"/>
            <a:ext cx="3394472" cy="4525963"/>
          </a:xfrm>
        </p:spPr>
      </p:pic>
      <p:sp>
        <p:nvSpPr>
          <p:cNvPr id="5" name="TextBox 4"/>
          <p:cNvSpPr txBox="1"/>
          <p:nvPr/>
        </p:nvSpPr>
        <p:spPr>
          <a:xfrm>
            <a:off x="4953000" y="25146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Shiva </a:t>
            </a:r>
            <a:r>
              <a:rPr lang="en-US" dirty="0" err="1"/>
              <a:t>Nataraja</a:t>
            </a:r>
            <a:r>
              <a:rPr lang="en-US" dirty="0"/>
              <a:t>. 10</a:t>
            </a:r>
            <a:r>
              <a:rPr lang="en-US" baseline="30000" dirty="0"/>
              <a:t>th</a:t>
            </a:r>
            <a:r>
              <a:rPr lang="en-US" dirty="0"/>
              <a:t> century BCE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Vincent_van_Gogh_Starry_Nigh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24708" y="2057400"/>
            <a:ext cx="5704967" cy="45578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5. Give Tangible form to feelings and ideas</a:t>
            </a:r>
          </a:p>
        </p:txBody>
      </p:sp>
      <p:pic>
        <p:nvPicPr>
          <p:cNvPr id="6" name="Content Placeholder 5" descr="cover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33400" y="4114800"/>
            <a:ext cx="3059484" cy="2275491"/>
          </a:xfrm>
        </p:spPr>
      </p:pic>
      <p:sp>
        <p:nvSpPr>
          <p:cNvPr id="8" name="TextBox 7"/>
          <p:cNvSpPr txBox="1"/>
          <p:nvPr/>
        </p:nvSpPr>
        <p:spPr>
          <a:xfrm>
            <a:off x="1143000" y="2743200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Vincent Van Gogh, Starry Night, 1889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6. Refresh our vision and help us see the world in new ways.</a:t>
            </a:r>
          </a:p>
        </p:txBody>
      </p:sp>
      <p:pic>
        <p:nvPicPr>
          <p:cNvPr id="8" name="Content Placeholder 7" descr="duchamp_fountai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1600200"/>
            <a:ext cx="3811337" cy="4525963"/>
          </a:xfrm>
        </p:spPr>
      </p:pic>
      <p:sp>
        <p:nvSpPr>
          <p:cNvPr id="9" name="TextBox 8"/>
          <p:cNvSpPr txBox="1"/>
          <p:nvPr/>
        </p:nvSpPr>
        <p:spPr>
          <a:xfrm>
            <a:off x="5334000" y="198120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Marcell</a:t>
            </a:r>
            <a:r>
              <a:rPr lang="en-US" dirty="0"/>
              <a:t> Duchamp, Fountain, 1917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ways of seeing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Audience/Viewer</a:t>
            </a:r>
          </a:p>
          <a:p>
            <a:r>
              <a:rPr lang="en-US" sz="2000" dirty="0"/>
              <a:t>Beauty</a:t>
            </a:r>
          </a:p>
          <a:p>
            <a:r>
              <a:rPr lang="en-US" sz="2000" dirty="0"/>
              <a:t>Appearances (representational/Abstract, nonrepresentational, Style)</a:t>
            </a:r>
          </a:p>
          <a:p>
            <a:r>
              <a:rPr lang="en-US" sz="2000" dirty="0"/>
              <a:t>Meaning (form/content)</a:t>
            </a:r>
          </a:p>
          <a:p>
            <a:r>
              <a:rPr lang="en-US" sz="2000" dirty="0"/>
              <a:t>Iconography (context)</a:t>
            </a:r>
          </a:p>
          <a:p>
            <a:r>
              <a:rPr lang="en-US" sz="2000" dirty="0"/>
              <a:t>Objects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first-communion-1896 picass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807137"/>
            <a:ext cx="2819400" cy="4050863"/>
          </a:xfrm>
        </p:spPr>
      </p:pic>
      <p:pic>
        <p:nvPicPr>
          <p:cNvPr id="5" name="Picture 4" descr="pablo_picasso_guernic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2857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43400" y="31242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Pablo Picasso, Guernica, 1937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71800" y="54102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Pablo Picasso, First communion, 1896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 and 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295400"/>
            <a:ext cx="6096000" cy="761999"/>
          </a:xfrm>
        </p:spPr>
        <p:txBody>
          <a:bodyPr/>
          <a:lstStyle/>
          <a:p>
            <a:r>
              <a:rPr lang="en-US" dirty="0"/>
              <a:t>5 Questions Art Historians Ask.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2743200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How old is it? </a:t>
            </a:r>
            <a:r>
              <a:rPr lang="en-US" sz="2400" dirty="0" err="1"/>
              <a:t>Chonology</a:t>
            </a:r>
            <a:endParaRPr lang="en-US" sz="2400" dirty="0"/>
          </a:p>
        </p:txBody>
      </p:sp>
      <p:pic>
        <p:nvPicPr>
          <p:cNvPr id="5" name="Picture 4" descr="goud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19434"/>
            <a:ext cx="4069080" cy="44813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6019800"/>
            <a:ext cx="426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Basílica</a:t>
            </a:r>
            <a:r>
              <a:rPr lang="en-US" sz="1400" dirty="0"/>
              <a:t> </a:t>
            </a:r>
            <a:r>
              <a:rPr lang="en-US" sz="1400" dirty="0" err="1"/>
              <a:t>i</a:t>
            </a:r>
            <a:r>
              <a:rPr lang="en-US" sz="1400" dirty="0"/>
              <a:t> Temple </a:t>
            </a:r>
            <a:r>
              <a:rPr lang="en-US" sz="1400" dirty="0" err="1"/>
              <a:t>Expiatori</a:t>
            </a:r>
            <a:r>
              <a:rPr lang="en-US" sz="1400" dirty="0"/>
              <a:t> de la </a:t>
            </a:r>
            <a:r>
              <a:rPr lang="en-US" sz="1400" dirty="0" err="1"/>
              <a:t>Sagrada</a:t>
            </a:r>
            <a:r>
              <a:rPr lang="en-US" sz="1400" dirty="0"/>
              <a:t> </a:t>
            </a:r>
            <a:r>
              <a:rPr lang="en-US" sz="1400" dirty="0" err="1"/>
              <a:t>Família</a:t>
            </a:r>
            <a:r>
              <a:rPr lang="en-US" sz="1400" dirty="0"/>
              <a:t>: designed by </a:t>
            </a:r>
            <a:r>
              <a:rPr lang="en-US" sz="1400" dirty="0" err="1"/>
              <a:t>Antoni</a:t>
            </a:r>
            <a:r>
              <a:rPr lang="en-US" sz="1400" dirty="0"/>
              <a:t> Gaudi (1850-1926)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0" y="35814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Physical, Documentary, Visual, or Stylistic evidence</a:t>
            </a:r>
          </a:p>
        </p:txBody>
      </p:sp>
    </p:spTree>
    <p:extLst>
      <p:ext uri="{BB962C8B-B14F-4D97-AF65-F5344CB8AC3E}">
        <p14:creationId xmlns:p14="http://schemas.microsoft.com/office/powerpoint/2010/main" val="736146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its Style?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2362200" cy="1981199"/>
          </a:xfrm>
        </p:spPr>
        <p:txBody>
          <a:bodyPr/>
          <a:lstStyle/>
          <a:p>
            <a:r>
              <a:rPr lang="en-US" dirty="0"/>
              <a:t>Period</a:t>
            </a:r>
          </a:p>
          <a:p>
            <a:r>
              <a:rPr lang="en-US" dirty="0"/>
              <a:t>Regional</a:t>
            </a:r>
          </a:p>
          <a:p>
            <a:r>
              <a:rPr lang="en-US" dirty="0"/>
              <a:t>Personal</a:t>
            </a:r>
          </a:p>
        </p:txBody>
      </p:sp>
      <p:pic>
        <p:nvPicPr>
          <p:cNvPr id="4" name="Picture 3" descr="school-of-athens-detail-from-right-hand-side-showing-diogenes-on-the-steps-and-euclid-15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742" y="1447800"/>
            <a:ext cx="6496877" cy="43326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4400" y="6248400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School of Athens, </a:t>
            </a:r>
            <a:r>
              <a:rPr lang="en-US" dirty="0"/>
              <a:t>1509–1511, Fresco, Vatican City, 500 cm × 770 cm (200 in × 300 in)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07030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its subject?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2200" y="1524000"/>
            <a:ext cx="4724400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Narrative?</a:t>
            </a:r>
          </a:p>
          <a:p>
            <a:r>
              <a:rPr lang="en-US" dirty="0"/>
              <a:t>Religious</a:t>
            </a:r>
          </a:p>
          <a:p>
            <a:r>
              <a:rPr lang="en-US" dirty="0"/>
              <a:t>Historical</a:t>
            </a:r>
          </a:p>
          <a:p>
            <a:r>
              <a:rPr lang="en-US" dirty="0"/>
              <a:t>Mythology</a:t>
            </a:r>
          </a:p>
          <a:p>
            <a:r>
              <a:rPr lang="en-US" dirty="0"/>
              <a:t>Genre (Daily life) Portrait</a:t>
            </a:r>
          </a:p>
          <a:p>
            <a:r>
              <a:rPr lang="en-US" dirty="0"/>
              <a:t>Landscape</a:t>
            </a:r>
          </a:p>
          <a:p>
            <a:r>
              <a:rPr lang="en-US" dirty="0"/>
              <a:t>Still life</a:t>
            </a:r>
          </a:p>
          <a:p>
            <a:r>
              <a:rPr lang="en-US" dirty="0"/>
              <a:t>Iconography</a:t>
            </a:r>
          </a:p>
        </p:txBody>
      </p:sp>
    </p:spTree>
    <p:extLst>
      <p:ext uri="{BB962C8B-B14F-4D97-AF65-F5344CB8AC3E}">
        <p14:creationId xmlns:p14="http://schemas.microsoft.com/office/powerpoint/2010/main" val="2193392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Artist and Patron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Who made it?</a:t>
            </a:r>
          </a:p>
          <a:p>
            <a:r>
              <a:rPr lang="en-US" dirty="0"/>
              <a:t>Who paid for it?</a:t>
            </a:r>
          </a:p>
        </p:txBody>
      </p:sp>
      <p:pic>
        <p:nvPicPr>
          <p:cNvPr id="4" name="Picture 3" descr="Augustus_Bevilacqua_Glyptothek_Munich_31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295400"/>
            <a:ext cx="3744770" cy="5410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" y="6172200"/>
            <a:ext cx="441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Augustus wearing </a:t>
            </a:r>
            <a:r>
              <a:rPr lang="en-US" sz="1200" i="1" dirty="0"/>
              <a:t>corona </a:t>
            </a:r>
            <a:r>
              <a:rPr lang="en-US" sz="1200" i="1" dirty="0" err="1"/>
              <a:t>civica</a:t>
            </a:r>
            <a:r>
              <a:rPr lang="en-US" sz="1200" i="1" dirty="0"/>
              <a:t> </a:t>
            </a:r>
            <a:r>
              <a:rPr lang="en-US" sz="1200" dirty="0"/>
              <a:t>(civic crown), early first century A.D. Marble, Approx. 1’ 5” high. </a:t>
            </a:r>
            <a:r>
              <a:rPr lang="en-US" sz="1200" dirty="0" err="1"/>
              <a:t>Glyptothek</a:t>
            </a:r>
            <a:r>
              <a:rPr lang="en-US" sz="1200" dirty="0"/>
              <a:t>, Munich</a:t>
            </a:r>
          </a:p>
        </p:txBody>
      </p:sp>
    </p:spTree>
    <p:extLst>
      <p:ext uri="{BB962C8B-B14F-4D97-AF65-F5344CB8AC3E}">
        <p14:creationId xmlns:p14="http://schemas.microsoft.com/office/powerpoint/2010/main" val="4212467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Impulse for Art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24600" y="1524000"/>
            <a:ext cx="2286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Why do humans create imagery?</a:t>
            </a:r>
          </a:p>
          <a:p>
            <a:endParaRPr lang="en-US" dirty="0"/>
          </a:p>
          <a:p>
            <a:r>
              <a:rPr lang="en-US" dirty="0"/>
              <a:t>The Human Experience.</a:t>
            </a:r>
          </a:p>
          <a:p>
            <a:endParaRPr lang="en-US" dirty="0"/>
          </a:p>
          <a:p>
            <a:r>
              <a:rPr lang="en-US" dirty="0"/>
              <a:t>Early art included cave paintings, musical instruments, personal ornamentation, and portable sculptures became part of the cultural toolkit. </a:t>
            </a:r>
          </a:p>
        </p:txBody>
      </p:sp>
      <p:pic>
        <p:nvPicPr>
          <p:cNvPr id="17" name="Content Placeholder 16">
            <a:extLst>
              <a:ext uri="{FF2B5EF4-FFF2-40B4-BE49-F238E27FC236}">
                <a16:creationId xmlns:a16="http://schemas.microsoft.com/office/drawing/2014/main" id="{0C77BC39-3F81-734B-A956-6A9B7EAE89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295400"/>
            <a:ext cx="5298688" cy="4525963"/>
          </a:xfr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13DD974-DD52-4342-BA43-5970B9BE05FF}"/>
              </a:ext>
            </a:extLst>
          </p:cNvPr>
          <p:cNvSpPr txBox="1"/>
          <p:nvPr/>
        </p:nvSpPr>
        <p:spPr>
          <a:xfrm>
            <a:off x="685800" y="6096000"/>
            <a:ext cx="6400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Painting of lions, </a:t>
            </a:r>
            <a:r>
              <a:rPr lang="en-US" sz="1200" b="1" dirty="0" err="1"/>
              <a:t>Chauvet</a:t>
            </a:r>
            <a:r>
              <a:rPr lang="en-US" sz="1200" b="1" dirty="0"/>
              <a:t>-Pont-</a:t>
            </a:r>
            <a:r>
              <a:rPr lang="en-US" sz="1200" b="1" dirty="0" err="1"/>
              <a:t>d'Arc</a:t>
            </a:r>
            <a:r>
              <a:rPr lang="en-US" sz="1200" b="1" dirty="0"/>
              <a:t> Cave, southern </a:t>
            </a:r>
            <a:r>
              <a:rPr lang="en-US" sz="1200" b="1" dirty="0" err="1"/>
              <a:t>france</a:t>
            </a:r>
            <a:r>
              <a:rPr lang="en-US" sz="1200" b="1" dirty="0"/>
              <a:t>, ~30,000 BCE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do Artists do?</a:t>
            </a:r>
            <a:br>
              <a:rPr lang="en-US" dirty="0"/>
            </a:br>
            <a:r>
              <a:rPr lang="en-US" dirty="0"/>
              <a:t> </a:t>
            </a:r>
            <a:r>
              <a:rPr lang="en-US" sz="3100" dirty="0"/>
              <a:t>1. Create place for some human purpose</a:t>
            </a:r>
          </a:p>
        </p:txBody>
      </p:sp>
      <p:pic>
        <p:nvPicPr>
          <p:cNvPr id="4" name="Content Placeholder 3" descr="design-Stonehenge-vacation-spo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3000" y="1752600"/>
            <a:ext cx="7179733" cy="4038600"/>
          </a:xfrm>
        </p:spPr>
      </p:pic>
      <p:sp>
        <p:nvSpPr>
          <p:cNvPr id="6" name="TextBox 5"/>
          <p:cNvSpPr txBox="1"/>
          <p:nvPr/>
        </p:nvSpPr>
        <p:spPr>
          <a:xfrm>
            <a:off x="2971800" y="601980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Stonehenge c.2000-1500 </a:t>
            </a:r>
            <a:r>
              <a:rPr lang="en-US" dirty="0" err="1"/>
              <a:t>bce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2. Create Extraordinary versions of ordinary objects</a:t>
            </a:r>
          </a:p>
        </p:txBody>
      </p:sp>
      <p:pic>
        <p:nvPicPr>
          <p:cNvPr id="4" name="Content Placeholder 3" descr="duane-hanson-tourists-ii-198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1295400"/>
            <a:ext cx="4327543" cy="3429000"/>
          </a:xfrm>
        </p:spPr>
      </p:pic>
      <p:pic>
        <p:nvPicPr>
          <p:cNvPr id="5" name="Picture 4" descr="clothespi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3000" y="1295400"/>
            <a:ext cx="3581400" cy="52825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4400" y="48768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tourist 2, Duane Hansen, 1988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28800" y="57912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Clothespin by Claus Oldenburg, 1976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head028new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24200" y="2209800"/>
            <a:ext cx="5486411" cy="430226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0" y="457200"/>
            <a:ext cx="4648200" cy="1143000"/>
          </a:xfrm>
        </p:spPr>
        <p:txBody>
          <a:bodyPr>
            <a:normAutofit/>
          </a:bodyPr>
          <a:lstStyle/>
          <a:p>
            <a:r>
              <a:rPr lang="en-US" sz="2800" dirty="0"/>
              <a:t>3. Record and commemorate</a:t>
            </a:r>
          </a:p>
        </p:txBody>
      </p:sp>
      <p:pic>
        <p:nvPicPr>
          <p:cNvPr id="5" name="Picture 4" descr="mayan_calend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304800"/>
            <a:ext cx="3810000" cy="373529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8200" y="57912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Olmec</a:t>
            </a:r>
            <a:r>
              <a:rPr lang="en-US" dirty="0"/>
              <a:t> head, 1500 -400 </a:t>
            </a:r>
            <a:r>
              <a:rPr lang="en-US" dirty="0" err="1"/>
              <a:t>bce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62000" y="4191000"/>
            <a:ext cx="205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Mayan solar calendar. Dates back to at least the 5</a:t>
            </a:r>
            <a:r>
              <a:rPr lang="en-US" baseline="30000" dirty="0"/>
              <a:t>th</a:t>
            </a:r>
            <a:r>
              <a:rPr lang="en-US" dirty="0"/>
              <a:t> century BC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2230</TotalTime>
  <Words>395</Words>
  <Application>Microsoft Macintosh PowerPoint</Application>
  <PresentationFormat>On-screen Show (4:3)</PresentationFormat>
  <Paragraphs>66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What is Art?</vt:lpstr>
      <vt:lpstr>Art and History</vt:lpstr>
      <vt:lpstr>What is its Style?</vt:lpstr>
      <vt:lpstr>What is its subject?</vt:lpstr>
      <vt:lpstr>Artist and Patron</vt:lpstr>
      <vt:lpstr>The Impulse for Art</vt:lpstr>
      <vt:lpstr>What do Artists do?  1. Create place for some human purpose</vt:lpstr>
      <vt:lpstr>2. Create Extraordinary versions of ordinary objects</vt:lpstr>
      <vt:lpstr>3. Record and commemorate</vt:lpstr>
      <vt:lpstr>PowerPoint Presentation</vt:lpstr>
      <vt:lpstr>4. Give Tangible form to the unknown.</vt:lpstr>
      <vt:lpstr>5. Give Tangible form to feelings and ideas</vt:lpstr>
      <vt:lpstr>6. Refresh our vision and help us see the world in new ways.</vt:lpstr>
      <vt:lpstr>Different ways of seeing</vt:lpstr>
      <vt:lpstr>PowerPoint Presentation</vt:lpstr>
    </vt:vector>
  </TitlesOfParts>
  <Company>The University of Memphis</Company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Art?</dc:title>
  <dc:creator>Andrew James Williams</dc:creator>
  <cp:lastModifiedBy>Andrew James Williams (jwllms18)</cp:lastModifiedBy>
  <cp:revision>44</cp:revision>
  <dcterms:created xsi:type="dcterms:W3CDTF">2013-02-04T00:27:37Z</dcterms:created>
  <dcterms:modified xsi:type="dcterms:W3CDTF">2018-08-16T12:59:18Z</dcterms:modified>
</cp:coreProperties>
</file>