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4" r:id="rId2"/>
    <p:sldId id="256" r:id="rId3"/>
    <p:sldId id="258" r:id="rId4"/>
    <p:sldId id="257" r:id="rId5"/>
    <p:sldId id="259" r:id="rId6"/>
    <p:sldId id="260" r:id="rId7"/>
    <p:sldId id="277" r:id="rId8"/>
    <p:sldId id="276" r:id="rId9"/>
    <p:sldId id="278" r:id="rId10"/>
    <p:sldId id="275" r:id="rId11"/>
    <p:sldId id="261" r:id="rId12"/>
    <p:sldId id="263" r:id="rId13"/>
    <p:sldId id="264" r:id="rId14"/>
    <p:sldId id="265" r:id="rId15"/>
    <p:sldId id="266" r:id="rId16"/>
    <p:sldId id="268" r:id="rId17"/>
    <p:sldId id="269" r:id="rId18"/>
    <p:sldId id="270" r:id="rId19"/>
    <p:sldId id="271" r:id="rId20"/>
    <p:sldId id="272" r:id="rId21"/>
    <p:sldId id="273"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9ED2F-C42E-5841-8201-A42E65CC319B}" type="datetimeFigureOut">
              <a:rPr lang="en-US" smtClean="0"/>
              <a:t>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BCE3A-0D16-2F4E-85DB-BB6D08D79FB6}" type="slidenum">
              <a:rPr lang="en-US" smtClean="0"/>
              <a:t>‹#›</a:t>
            </a:fld>
            <a:endParaRPr lang="en-US"/>
          </a:p>
        </p:txBody>
      </p:sp>
    </p:spTree>
    <p:extLst>
      <p:ext uri="{BB962C8B-B14F-4D97-AF65-F5344CB8AC3E}">
        <p14:creationId xmlns:p14="http://schemas.microsoft.com/office/powerpoint/2010/main" val="3845966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Charcoal retrieved from a church burned by arson,</a:t>
            </a:r>
            <a:r>
              <a:rPr lang="en-US" baseline="0" dirty="0" smtClean="0"/>
              <a:t> nails, and wire</a:t>
            </a:r>
            <a:endParaRPr lang="en-US" dirty="0"/>
          </a:p>
        </p:txBody>
      </p:sp>
      <p:sp>
        <p:nvSpPr>
          <p:cNvPr id="4" name="Slide Number Placeholder 3"/>
          <p:cNvSpPr>
            <a:spLocks noGrp="1"/>
          </p:cNvSpPr>
          <p:nvPr>
            <p:ph type="sldNum" sz="quarter" idx="10"/>
          </p:nvPr>
        </p:nvSpPr>
        <p:spPr/>
        <p:txBody>
          <a:bodyPr/>
          <a:lstStyle/>
          <a:p>
            <a:fld id="{AD2E80D8-0404-4684-BAAF-2DEBB2686AB0}" type="slidenum">
              <a:rPr lang="en-US" smtClean="0"/>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Reframing</a:t>
            </a:r>
            <a:r>
              <a:rPr lang="en-US" baseline="0" dirty="0" smtClean="0"/>
              <a:t> the Past, Revisit history to change how we see the present.  Walker Wants viewers to consider how representations of </a:t>
            </a:r>
            <a:r>
              <a:rPr lang="en-US" baseline="0" dirty="0" smtClean="0"/>
              <a:t>history can affect the present.</a:t>
            </a:r>
            <a:endParaRPr lang="en-US" dirty="0"/>
          </a:p>
        </p:txBody>
      </p:sp>
      <p:sp>
        <p:nvSpPr>
          <p:cNvPr id="4" name="Slide Number Placeholder 3"/>
          <p:cNvSpPr>
            <a:spLocks noGrp="1"/>
          </p:cNvSpPr>
          <p:nvPr>
            <p:ph type="sldNum" sz="quarter" idx="10"/>
          </p:nvPr>
        </p:nvSpPr>
        <p:spPr/>
        <p:txBody>
          <a:bodyPr/>
          <a:lstStyle/>
          <a:p>
            <a:fld id="{AD2E80D8-0404-4684-BAAF-2DEBB2686AB0}"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55403-D4FD-4C9C-AA5A-44750C9BDD52}"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55403-D4FD-4C9C-AA5A-44750C9BDD52}"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55403-D4FD-4C9C-AA5A-44750C9BDD52}"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55403-D4FD-4C9C-AA5A-44750C9BDD52}"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55403-D4FD-4C9C-AA5A-44750C9BDD52}"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55403-D4FD-4C9C-AA5A-44750C9BDD52}"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55403-D4FD-4C9C-AA5A-44750C9BDD52}" type="datetimeFigureOut">
              <a:rPr lang="en-US" smtClean="0"/>
              <a:t>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55403-D4FD-4C9C-AA5A-44750C9BDD52}" type="datetimeFigureOut">
              <a:rPr lang="en-US" smtClean="0"/>
              <a:t>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55403-D4FD-4C9C-AA5A-44750C9BDD52}" type="datetimeFigureOut">
              <a:rPr lang="en-US" smtClean="0"/>
              <a:t>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55403-D4FD-4C9C-AA5A-44750C9BDD52}"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55403-D4FD-4C9C-AA5A-44750C9BDD52}"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64846-4F9D-4DFB-8446-B104BDF059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5403-D4FD-4C9C-AA5A-44750C9BDD52}" type="datetimeFigureOut">
              <a:rPr lang="en-US" smtClean="0"/>
              <a:t>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64846-4F9D-4DFB-8446-B104BDF059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Part 2</a:t>
            </a:r>
            <a:endParaRPr lang="en-US" dirty="0"/>
          </a:p>
        </p:txBody>
      </p:sp>
      <p:sp>
        <p:nvSpPr>
          <p:cNvPr id="4" name="TextBox 3"/>
          <p:cNvSpPr txBox="1"/>
          <p:nvPr/>
        </p:nvSpPr>
        <p:spPr>
          <a:xfrm>
            <a:off x="990600" y="1981200"/>
            <a:ext cx="3657600" cy="2031325"/>
          </a:xfrm>
          <a:prstGeom prst="rect">
            <a:avLst/>
          </a:prstGeom>
          <a:noFill/>
        </p:spPr>
        <p:txBody>
          <a:bodyPr wrap="square" rtlCol="0">
            <a:spAutoFit/>
          </a:bodyPr>
          <a:lstStyle/>
          <a:p>
            <a:r>
              <a:rPr lang="en-US" dirty="0" smtClean="0"/>
              <a:t>Part 1, we talked about the 5 questions art historians ask when they are looking at art as well as the 6 reasons why art is created. Part 2 we will delve into the elements of art, the principles of design, and art themes.</a:t>
            </a:r>
            <a:endParaRPr lang="en-US" dirty="0"/>
          </a:p>
        </p:txBody>
      </p:sp>
      <p:pic>
        <p:nvPicPr>
          <p:cNvPr id="5" name="Picture 4" descr="louvre-portrait-de-lisa-gherardini-epouse-de-francesco-del-giocondo-dite-monna-lisa-la-gioconda-ou-la-jo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128" y="1295400"/>
            <a:ext cx="3471672" cy="5105400"/>
          </a:xfrm>
          <a:prstGeom prst="rect">
            <a:avLst/>
          </a:prstGeom>
        </p:spPr>
      </p:pic>
      <p:sp>
        <p:nvSpPr>
          <p:cNvPr id="6" name="TextBox 5"/>
          <p:cNvSpPr txBox="1"/>
          <p:nvPr/>
        </p:nvSpPr>
        <p:spPr>
          <a:xfrm>
            <a:off x="2057400" y="5943600"/>
            <a:ext cx="2339102" cy="276999"/>
          </a:xfrm>
          <a:prstGeom prst="rect">
            <a:avLst/>
          </a:prstGeom>
          <a:noFill/>
        </p:spPr>
        <p:txBody>
          <a:bodyPr wrap="none" rtlCol="0">
            <a:spAutoFit/>
          </a:bodyPr>
          <a:lstStyle/>
          <a:p>
            <a:r>
              <a:rPr lang="en-US" sz="1200" dirty="0" smtClean="0"/>
              <a:t>The Mona Lisa, Leonardo Da Vinci</a:t>
            </a:r>
            <a:endParaRPr lang="en-US" sz="1200" dirty="0"/>
          </a:p>
        </p:txBody>
      </p:sp>
    </p:spTree>
    <p:extLst>
      <p:ext uri="{BB962C8B-B14F-4D97-AF65-F5344CB8AC3E}">
        <p14:creationId xmlns:p14="http://schemas.microsoft.com/office/powerpoint/2010/main" val="120550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weems-photo-009-012.jpg"/>
          <p:cNvPicPr>
            <a:picLocks noGrp="1" noChangeAspect="1"/>
          </p:cNvPicPr>
          <p:nvPr/>
        </p:nvPicPr>
        <p:blipFill>
          <a:blip r:embed="rId2" cstate="print"/>
          <a:stretch>
            <a:fillRect/>
          </a:stretch>
        </p:blipFill>
        <p:spPr>
          <a:xfrm>
            <a:off x="533400" y="1554162"/>
            <a:ext cx="4473458" cy="4525963"/>
          </a:xfrm>
          <a:prstGeom prst="rect">
            <a:avLst/>
          </a:prstGeom>
        </p:spPr>
      </p:pic>
      <p:sp>
        <p:nvSpPr>
          <p:cNvPr id="6" name="TextBox 5"/>
          <p:cNvSpPr txBox="1"/>
          <p:nvPr/>
        </p:nvSpPr>
        <p:spPr>
          <a:xfrm>
            <a:off x="5410200" y="1630362"/>
            <a:ext cx="3276600" cy="1754326"/>
          </a:xfrm>
          <a:prstGeom prst="rect">
            <a:avLst/>
          </a:prstGeom>
          <a:noFill/>
        </p:spPr>
        <p:txBody>
          <a:bodyPr wrap="square" rtlCol="0">
            <a:spAutoFit/>
          </a:bodyPr>
          <a:lstStyle/>
          <a:p>
            <a:r>
              <a:rPr lang="en-US" kern="1200" dirty="0" smtClean="0"/>
              <a:t>"Untitled," from Kitchen Table Series, 1989–90. Set of 20 gelatin-silver prints, 28 1/4 x 28 1/4 inches each. © Carrie Mae Weems. Courtesy Jack </a:t>
            </a:r>
            <a:r>
              <a:rPr lang="en-US" kern="1200" dirty="0" err="1" smtClean="0"/>
              <a:t>Shainman</a:t>
            </a:r>
            <a:r>
              <a:rPr lang="en-US" kern="1200" dirty="0" smtClean="0"/>
              <a:t> Gallery, New York.</a:t>
            </a:r>
            <a:endParaRPr lang="en-US" kern="1200" dirty="0"/>
          </a:p>
        </p:txBody>
      </p:sp>
    </p:spTree>
    <p:extLst>
      <p:ext uri="{BB962C8B-B14F-4D97-AF65-F5344CB8AC3E}">
        <p14:creationId xmlns:p14="http://schemas.microsoft.com/office/powerpoint/2010/main" val="182348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2057400" cy="990600"/>
          </a:xfrm>
        </p:spPr>
        <p:txBody>
          <a:bodyPr>
            <a:normAutofit/>
          </a:bodyPr>
          <a:lstStyle/>
          <a:p>
            <a:pPr algn="ctr">
              <a:buNone/>
            </a:pPr>
            <a:r>
              <a:rPr lang="en-US" sz="1800" dirty="0" smtClean="0"/>
              <a:t>Silent </a:t>
            </a:r>
            <a:r>
              <a:rPr lang="en-US" sz="1800" dirty="0" smtClean="0"/>
              <a:t>Evolution</a:t>
            </a:r>
          </a:p>
          <a:p>
            <a:pPr algn="ctr">
              <a:buNone/>
            </a:pPr>
            <a:r>
              <a:rPr lang="en-US" sz="1800" dirty="0" smtClean="0"/>
              <a:t>by: Jason </a:t>
            </a:r>
            <a:r>
              <a:rPr lang="en-US" sz="1800" dirty="0" err="1" smtClean="0"/>
              <a:t>DeCaires</a:t>
            </a:r>
            <a:r>
              <a:rPr lang="en-US" sz="1800" dirty="0" smtClean="0"/>
              <a:t> Taylor</a:t>
            </a:r>
            <a:endParaRPr lang="en-US" sz="1800" dirty="0"/>
          </a:p>
        </p:txBody>
      </p:sp>
      <p:pic>
        <p:nvPicPr>
          <p:cNvPr id="5" name="Picture 2" descr="C:\Users\M0NK3Y\Teaching\ART APPRECIATION\element and principles\66.Silent evolution_MUSA-59JdeCT.jpg"/>
          <p:cNvPicPr>
            <a:picLocks noChangeAspect="1" noChangeArrowheads="1"/>
          </p:cNvPicPr>
          <p:nvPr/>
        </p:nvPicPr>
        <p:blipFill>
          <a:blip r:embed="rId2" cstate="print"/>
          <a:srcRect/>
          <a:stretch>
            <a:fillRect/>
          </a:stretch>
        </p:blipFill>
        <p:spPr bwMode="auto">
          <a:xfrm>
            <a:off x="381000" y="3352800"/>
            <a:ext cx="4876800" cy="3251200"/>
          </a:xfrm>
          <a:prstGeom prst="rect">
            <a:avLst/>
          </a:prstGeom>
          <a:noFill/>
        </p:spPr>
      </p:pic>
      <p:pic>
        <p:nvPicPr>
          <p:cNvPr id="1026" name="Picture 2" descr="C:\Users\M0NK3Y\Teaching\ART APPRECIATION\element and principles\1.Silent evolution_MUSA-26JdeCT.jpg"/>
          <p:cNvPicPr>
            <a:picLocks noChangeAspect="1" noChangeArrowheads="1"/>
          </p:cNvPicPr>
          <p:nvPr/>
        </p:nvPicPr>
        <p:blipFill>
          <a:blip r:embed="rId3" cstate="print"/>
          <a:srcRect/>
          <a:stretch>
            <a:fillRect/>
          </a:stretch>
        </p:blipFill>
        <p:spPr bwMode="auto">
          <a:xfrm>
            <a:off x="3124200" y="228600"/>
            <a:ext cx="5334000" cy="3556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5715000"/>
            <a:ext cx="8229600" cy="868363"/>
          </a:xfrm>
        </p:spPr>
        <p:txBody>
          <a:bodyPr>
            <a:normAutofit/>
          </a:bodyPr>
          <a:lstStyle/>
          <a:p>
            <a:pPr>
              <a:buNone/>
            </a:pPr>
            <a:r>
              <a:rPr lang="en-US" sz="1800" dirty="0" smtClean="0"/>
              <a:t>Antony </a:t>
            </a:r>
            <a:r>
              <a:rPr lang="en-US" sz="1800" dirty="0" err="1" smtClean="0"/>
              <a:t>Gormley</a:t>
            </a:r>
            <a:r>
              <a:rPr lang="en-US" sz="1800" dirty="0" smtClean="0"/>
              <a:t>, Habitat, 2010</a:t>
            </a:r>
            <a:endParaRPr lang="en-US" sz="1800" dirty="0"/>
          </a:p>
        </p:txBody>
      </p:sp>
      <p:pic>
        <p:nvPicPr>
          <p:cNvPr id="3074" name="Picture 2" descr="C:\Users\M0NK3Y\Teaching\ART APPRECIATION\element and principles\4e08a37208654.jpg"/>
          <p:cNvPicPr>
            <a:picLocks noChangeAspect="1" noChangeArrowheads="1"/>
          </p:cNvPicPr>
          <p:nvPr/>
        </p:nvPicPr>
        <p:blipFill>
          <a:blip r:embed="rId2" cstate="print"/>
          <a:srcRect/>
          <a:stretch>
            <a:fillRect/>
          </a:stretch>
        </p:blipFill>
        <p:spPr bwMode="auto">
          <a:xfrm>
            <a:off x="533400" y="228600"/>
            <a:ext cx="8153400" cy="5435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M0NK3Y\Teaching\ART APPRECIATION\element and principles\Art Themes.pptx.jpg"/>
          <p:cNvPicPr>
            <a:picLocks noChangeAspect="1" noChangeArrowheads="1"/>
          </p:cNvPicPr>
          <p:nvPr/>
        </p:nvPicPr>
        <p:blipFill>
          <a:blip r:embed="rId2" cstate="print"/>
          <a:srcRect/>
          <a:stretch>
            <a:fillRect/>
          </a:stretch>
        </p:blipFill>
        <p:spPr bwMode="auto">
          <a:xfrm>
            <a:off x="152400" y="152400"/>
            <a:ext cx="4678698" cy="6477000"/>
          </a:xfrm>
          <a:prstGeom prst="rect">
            <a:avLst/>
          </a:prstGeom>
          <a:noFill/>
        </p:spPr>
      </p:pic>
      <p:pic>
        <p:nvPicPr>
          <p:cNvPr id="4099" name="Picture 3" descr="C:\Users\M0NK3Y\Teaching\ART APPRECIATION\element and principles\IMG_0006.jpg"/>
          <p:cNvPicPr>
            <a:picLocks noChangeAspect="1" noChangeArrowheads="1"/>
          </p:cNvPicPr>
          <p:nvPr/>
        </p:nvPicPr>
        <p:blipFill>
          <a:blip r:embed="rId3" cstate="print"/>
          <a:srcRect/>
          <a:stretch>
            <a:fillRect/>
          </a:stretch>
        </p:blipFill>
        <p:spPr bwMode="auto">
          <a:xfrm>
            <a:off x="4953000" y="152400"/>
            <a:ext cx="3962400" cy="65805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Bansky</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M0NK3Y\Teaching\ART APPRECIATION\element and principles\Bansky.jpg"/>
          <p:cNvPicPr>
            <a:picLocks noChangeAspect="1" noChangeArrowheads="1"/>
          </p:cNvPicPr>
          <p:nvPr/>
        </p:nvPicPr>
        <p:blipFill>
          <a:blip r:embed="rId2" cstate="print"/>
          <a:srcRect/>
          <a:stretch>
            <a:fillRect/>
          </a:stretch>
        </p:blipFill>
        <p:spPr bwMode="auto">
          <a:xfrm>
            <a:off x="533400" y="1202090"/>
            <a:ext cx="8077200" cy="56559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1600200"/>
            <a:ext cx="3276600" cy="4525963"/>
          </a:xfrm>
        </p:spPr>
        <p:txBody>
          <a:bodyPr>
            <a:normAutofit/>
          </a:bodyPr>
          <a:lstStyle/>
          <a:p>
            <a:pPr>
              <a:buNone/>
            </a:pPr>
            <a:r>
              <a:rPr lang="en-US" sz="1800" dirty="0" err="1" smtClean="0"/>
              <a:t>Edvard</a:t>
            </a:r>
            <a:r>
              <a:rPr lang="en-US" sz="1800" dirty="0" smtClean="0"/>
              <a:t> Munch, The Scream, 1893</a:t>
            </a:r>
            <a:endParaRPr lang="en-US" sz="1800" dirty="0"/>
          </a:p>
        </p:txBody>
      </p:sp>
      <p:pic>
        <p:nvPicPr>
          <p:cNvPr id="6146" name="Picture 2" descr="C:\Users\M0NK3Y\Teaching\ART APPRECIATION\element and principles\Edvard-Munch-The-Scream-1895-sbs.jpg"/>
          <p:cNvPicPr>
            <a:picLocks noChangeAspect="1" noChangeArrowheads="1"/>
          </p:cNvPicPr>
          <p:nvPr/>
        </p:nvPicPr>
        <p:blipFill>
          <a:blip r:embed="rId2" cstate="print"/>
          <a:srcRect/>
          <a:stretch>
            <a:fillRect/>
          </a:stretch>
        </p:blipFill>
        <p:spPr bwMode="auto">
          <a:xfrm>
            <a:off x="228600" y="304800"/>
            <a:ext cx="4956175" cy="63150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0NK3Y\Teaching\ART APPRECIATION\element and principles\IMG_0009.jpg"/>
          <p:cNvPicPr>
            <a:picLocks noChangeAspect="1" noChangeArrowheads="1"/>
          </p:cNvPicPr>
          <p:nvPr/>
        </p:nvPicPr>
        <p:blipFill>
          <a:blip r:embed="rId2" cstate="print"/>
          <a:srcRect/>
          <a:stretch>
            <a:fillRect/>
          </a:stretch>
        </p:blipFill>
        <p:spPr bwMode="auto">
          <a:xfrm>
            <a:off x="161925" y="1066800"/>
            <a:ext cx="8982075" cy="46005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600200"/>
            <a:ext cx="3733800" cy="4525963"/>
          </a:xfrm>
        </p:spPr>
        <p:txBody>
          <a:bodyPr>
            <a:normAutofit/>
          </a:bodyPr>
          <a:lstStyle/>
          <a:p>
            <a:pPr>
              <a:buNone/>
            </a:pPr>
            <a:r>
              <a:rPr lang="en-US" sz="1800" dirty="0" smtClean="0"/>
              <a:t>Pablo Picasso, The Old Guitarist, 1903</a:t>
            </a:r>
            <a:endParaRPr lang="en-US" sz="1800" dirty="0"/>
          </a:p>
        </p:txBody>
      </p:sp>
      <p:pic>
        <p:nvPicPr>
          <p:cNvPr id="9218" name="Picture 2" descr="C:\Users\M0NK3Y\Teaching\ART APPRECIATION\element and principles\pablopicassoold guitarist.jpg"/>
          <p:cNvPicPr>
            <a:picLocks noChangeAspect="1" noChangeArrowheads="1"/>
          </p:cNvPicPr>
          <p:nvPr/>
        </p:nvPicPr>
        <p:blipFill>
          <a:blip r:embed="rId2" cstate="print"/>
          <a:srcRect/>
          <a:stretch>
            <a:fillRect/>
          </a:stretch>
        </p:blipFill>
        <p:spPr bwMode="auto">
          <a:xfrm>
            <a:off x="228600" y="0"/>
            <a:ext cx="4557712"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1600200"/>
            <a:ext cx="3429000" cy="4525963"/>
          </a:xfrm>
        </p:spPr>
        <p:txBody>
          <a:bodyPr>
            <a:normAutofit/>
          </a:bodyPr>
          <a:lstStyle/>
          <a:p>
            <a:pPr>
              <a:buNone/>
            </a:pPr>
            <a:r>
              <a:rPr lang="en-US" sz="1800" dirty="0" smtClean="0"/>
              <a:t>Vaults of the Nave, </a:t>
            </a:r>
            <a:r>
              <a:rPr lang="en-US" sz="1800" dirty="0" err="1" smtClean="0"/>
              <a:t>Exter</a:t>
            </a:r>
            <a:r>
              <a:rPr lang="en-US" sz="1800" dirty="0" smtClean="0"/>
              <a:t> Cathedral, 1280-1290</a:t>
            </a:r>
            <a:endParaRPr lang="en-US" sz="1800" dirty="0"/>
          </a:p>
        </p:txBody>
      </p:sp>
      <p:pic>
        <p:nvPicPr>
          <p:cNvPr id="10242" name="Picture 2" descr="C:\Users\M0NK3Y\Teaching\ART APPRECIATION\element and principles\Vaults of the nave Exeter Cathedral.jpg"/>
          <p:cNvPicPr>
            <a:picLocks noChangeAspect="1" noChangeArrowheads="1"/>
          </p:cNvPicPr>
          <p:nvPr/>
        </p:nvPicPr>
        <p:blipFill>
          <a:blip r:embed="rId2" cstate="print"/>
          <a:srcRect/>
          <a:stretch>
            <a:fillRect/>
          </a:stretch>
        </p:blipFill>
        <p:spPr bwMode="auto">
          <a:xfrm>
            <a:off x="0" y="143029"/>
            <a:ext cx="5181600" cy="663877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91200"/>
            <a:ext cx="8229600" cy="1066800"/>
          </a:xfrm>
        </p:spPr>
        <p:txBody>
          <a:bodyPr>
            <a:normAutofit/>
          </a:bodyPr>
          <a:lstStyle/>
          <a:p>
            <a:pPr>
              <a:buNone/>
            </a:pPr>
            <a:r>
              <a:rPr lang="en-US" sz="1800" dirty="0" smtClean="0"/>
              <a:t>Jackson Pollock, no.1 1948</a:t>
            </a:r>
            <a:endParaRPr lang="en-US" sz="1800" dirty="0"/>
          </a:p>
        </p:txBody>
      </p:sp>
      <p:pic>
        <p:nvPicPr>
          <p:cNvPr id="11266" name="Picture 2" descr="C:\Users\M0NK3Y\Teaching\ART APPRECIATION\element and principles\Pollock-Number-One-1948.jpg"/>
          <p:cNvPicPr>
            <a:picLocks noChangeAspect="1" noChangeArrowheads="1"/>
          </p:cNvPicPr>
          <p:nvPr/>
        </p:nvPicPr>
        <p:blipFill>
          <a:blip r:embed="rId2" cstate="print"/>
          <a:srcRect/>
          <a:stretch>
            <a:fillRect/>
          </a:stretch>
        </p:blipFill>
        <p:spPr bwMode="auto">
          <a:xfrm>
            <a:off x="609600" y="228600"/>
            <a:ext cx="8128000" cy="5511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609600"/>
            <a:ext cx="4953000" cy="914400"/>
          </a:xfrm>
        </p:spPr>
        <p:txBody>
          <a:bodyPr/>
          <a:lstStyle/>
          <a:p>
            <a:r>
              <a:rPr lang="en-US" dirty="0" smtClean="0"/>
              <a:t>Elements of Art</a:t>
            </a:r>
            <a:endParaRPr lang="en-US" dirty="0"/>
          </a:p>
        </p:txBody>
      </p:sp>
      <p:sp>
        <p:nvSpPr>
          <p:cNvPr id="5" name="Subtitle 4"/>
          <p:cNvSpPr>
            <a:spLocks noGrp="1"/>
          </p:cNvSpPr>
          <p:nvPr>
            <p:ph type="subTitle" idx="1"/>
          </p:nvPr>
        </p:nvSpPr>
        <p:spPr>
          <a:xfrm>
            <a:off x="4495800" y="1905000"/>
            <a:ext cx="4267200" cy="4114800"/>
          </a:xfrm>
        </p:spPr>
        <p:txBody>
          <a:bodyPr>
            <a:normAutofit/>
          </a:bodyPr>
          <a:lstStyle/>
          <a:p>
            <a:pPr marL="457200" indent="-457200" algn="l">
              <a:buFont typeface="Arial"/>
              <a:buChar char="•"/>
            </a:pPr>
            <a:r>
              <a:rPr lang="en-US" dirty="0" smtClean="0"/>
              <a:t>Line</a:t>
            </a:r>
          </a:p>
          <a:p>
            <a:pPr marL="457200" indent="-457200" algn="l">
              <a:buFont typeface="Arial"/>
              <a:buChar char="•"/>
            </a:pPr>
            <a:r>
              <a:rPr lang="en-US" dirty="0" smtClean="0"/>
              <a:t>Shape</a:t>
            </a:r>
          </a:p>
          <a:p>
            <a:pPr marL="457200" indent="-457200" algn="l">
              <a:buFont typeface="Arial"/>
              <a:buChar char="•"/>
            </a:pPr>
            <a:r>
              <a:rPr lang="en-US" dirty="0" smtClean="0"/>
              <a:t>Form / Mass</a:t>
            </a:r>
          </a:p>
          <a:p>
            <a:pPr marL="457200" indent="-457200" algn="l">
              <a:buFont typeface="Arial"/>
              <a:buChar char="•"/>
            </a:pPr>
            <a:r>
              <a:rPr lang="en-US" dirty="0" smtClean="0"/>
              <a:t>Light / Value</a:t>
            </a:r>
          </a:p>
          <a:p>
            <a:pPr marL="457200" indent="-457200" algn="l">
              <a:buFont typeface="Arial"/>
              <a:buChar char="•"/>
            </a:pPr>
            <a:r>
              <a:rPr lang="en-US" dirty="0" smtClean="0"/>
              <a:t>Color</a:t>
            </a:r>
          </a:p>
          <a:p>
            <a:pPr marL="457200" indent="-457200" algn="l">
              <a:buFont typeface="Arial"/>
              <a:buChar char="•"/>
            </a:pPr>
            <a:r>
              <a:rPr lang="en-US" dirty="0" smtClean="0"/>
              <a:t>Texture / Pattern</a:t>
            </a:r>
          </a:p>
          <a:p>
            <a:pPr marL="457200" indent="-457200" algn="l">
              <a:buFont typeface="Arial"/>
              <a:buChar char="•"/>
            </a:pPr>
            <a:r>
              <a:rPr lang="en-US" dirty="0" smtClean="0"/>
              <a:t>Space</a:t>
            </a:r>
          </a:p>
          <a:p>
            <a:endParaRPr lang="en-US" dirty="0"/>
          </a:p>
        </p:txBody>
      </p:sp>
      <p:sp>
        <p:nvSpPr>
          <p:cNvPr id="3" name="TextBox 2"/>
          <p:cNvSpPr txBox="1"/>
          <p:nvPr/>
        </p:nvSpPr>
        <p:spPr>
          <a:xfrm>
            <a:off x="762000" y="2057400"/>
            <a:ext cx="3048000" cy="2308324"/>
          </a:xfrm>
          <a:prstGeom prst="rect">
            <a:avLst/>
          </a:prstGeom>
          <a:noFill/>
        </p:spPr>
        <p:txBody>
          <a:bodyPr wrap="square" rtlCol="0">
            <a:spAutoFit/>
          </a:bodyPr>
          <a:lstStyle/>
          <a:p>
            <a:r>
              <a:rPr lang="en-US" dirty="0" smtClean="0"/>
              <a:t>What are the Elements of art?</a:t>
            </a:r>
          </a:p>
          <a:p>
            <a:r>
              <a:rPr lang="en-US" dirty="0" smtClean="0"/>
              <a:t>Simply put the Elements are the building blocks of any work of art.  All works of art have at least one or more Elements. There are varying lists but it generally stays around these 7.</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0NK3Y\Teaching\ART APPRECIATION\element and principles\Pieta.jpg"/>
          <p:cNvPicPr>
            <a:picLocks noChangeAspect="1" noChangeArrowheads="1"/>
          </p:cNvPicPr>
          <p:nvPr/>
        </p:nvPicPr>
        <p:blipFill>
          <a:blip r:embed="rId2" cstate="print"/>
          <a:srcRect/>
          <a:stretch>
            <a:fillRect/>
          </a:stretch>
        </p:blipFill>
        <p:spPr bwMode="auto">
          <a:xfrm>
            <a:off x="1828800" y="381000"/>
            <a:ext cx="5724525" cy="58197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229600" cy="990600"/>
          </a:xfrm>
        </p:spPr>
        <p:txBody>
          <a:bodyPr>
            <a:normAutofit/>
          </a:bodyPr>
          <a:lstStyle/>
          <a:p>
            <a:pPr>
              <a:buNone/>
            </a:pPr>
            <a:r>
              <a:rPr lang="en-US" sz="1800" dirty="0" smtClean="0"/>
              <a:t>Steve Tobin, Steel </a:t>
            </a:r>
            <a:r>
              <a:rPr lang="en-US" sz="1800" dirty="0" smtClean="0"/>
              <a:t>Roots</a:t>
            </a:r>
            <a:endParaRPr lang="en-US" sz="1800" dirty="0"/>
          </a:p>
        </p:txBody>
      </p:sp>
      <p:pic>
        <p:nvPicPr>
          <p:cNvPr id="13314" name="Picture 2" descr="C:\Users\M0NK3Y\Teaching\ART APPRECIATION\element and principles\Steel roots tobin.jpg"/>
          <p:cNvPicPr>
            <a:picLocks noChangeAspect="1" noChangeArrowheads="1"/>
          </p:cNvPicPr>
          <p:nvPr/>
        </p:nvPicPr>
        <p:blipFill>
          <a:blip r:embed="rId2" cstate="print"/>
          <a:srcRect/>
          <a:stretch>
            <a:fillRect/>
          </a:stretch>
        </p:blipFill>
        <p:spPr bwMode="auto">
          <a:xfrm>
            <a:off x="762000" y="228600"/>
            <a:ext cx="7848600" cy="52569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h_LM6811_Karma_MFAH_Inst_01_hr2.jpg"/>
          <p:cNvPicPr>
            <a:picLocks noGrp="1" noChangeAspect="1"/>
          </p:cNvPicPr>
          <p:nvPr>
            <p:ph idx="1"/>
          </p:nvPr>
        </p:nvPicPr>
        <p:blipFill>
          <a:blip r:embed="rId2" cstate="print"/>
          <a:stretch>
            <a:fillRect/>
          </a:stretch>
        </p:blipFill>
        <p:spPr>
          <a:xfrm>
            <a:off x="457200" y="1371600"/>
            <a:ext cx="6019800" cy="4961319"/>
          </a:xfrm>
        </p:spPr>
      </p:pic>
      <p:sp>
        <p:nvSpPr>
          <p:cNvPr id="5" name="TextBox 4"/>
          <p:cNvSpPr txBox="1"/>
          <p:nvPr/>
        </p:nvSpPr>
        <p:spPr>
          <a:xfrm>
            <a:off x="6858000" y="1371600"/>
            <a:ext cx="1752600" cy="646331"/>
          </a:xfrm>
          <a:prstGeom prst="rect">
            <a:avLst/>
          </a:prstGeom>
          <a:noFill/>
        </p:spPr>
        <p:txBody>
          <a:bodyPr wrap="square" rtlCol="0">
            <a:spAutoFit/>
          </a:bodyPr>
          <a:lstStyle/>
          <a:p>
            <a:r>
              <a:rPr lang="en-US" dirty="0" smtClean="0"/>
              <a:t>Do Ho </a:t>
            </a:r>
            <a:r>
              <a:rPr lang="en-US" dirty="0" err="1" smtClean="0"/>
              <a:t>Suh</a:t>
            </a:r>
            <a:r>
              <a:rPr lang="en-US" dirty="0" smtClean="0"/>
              <a:t>, Karma, 2003</a:t>
            </a:r>
            <a:endParaRPr lang="en-US" dirty="0"/>
          </a:p>
        </p:txBody>
      </p:sp>
    </p:spTree>
    <p:extLst>
      <p:ext uri="{BB962C8B-B14F-4D97-AF65-F5344CB8AC3E}">
        <p14:creationId xmlns:p14="http://schemas.microsoft.com/office/powerpoint/2010/main" val="133656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0" y="1524000"/>
            <a:ext cx="2819400" cy="4602163"/>
          </a:xfrm>
        </p:spPr>
        <p:txBody>
          <a:bodyPr/>
          <a:lstStyle/>
          <a:p>
            <a:pPr>
              <a:buNone/>
            </a:pPr>
            <a:r>
              <a:rPr lang="en-US" dirty="0" err="1" smtClean="0"/>
              <a:t>Laocoon</a:t>
            </a:r>
            <a:r>
              <a:rPr lang="en-US" dirty="0" smtClean="0"/>
              <a:t> and his sons, Hellenistic Greek, 323- 31 BC</a:t>
            </a:r>
            <a:endParaRPr lang="en-US" dirty="0"/>
          </a:p>
        </p:txBody>
      </p:sp>
      <p:pic>
        <p:nvPicPr>
          <p:cNvPr id="1026" name="Picture 2" descr="C:\Users\M0NK3Y\Teaching\ART APPRECIATION\themes\Laocoon and his sons, Hellenistic Greek, 323- 31 BC.jpg"/>
          <p:cNvPicPr>
            <a:picLocks noChangeAspect="1" noChangeArrowheads="1"/>
          </p:cNvPicPr>
          <p:nvPr/>
        </p:nvPicPr>
        <p:blipFill>
          <a:blip r:embed="rId2" cstate="print"/>
          <a:srcRect/>
          <a:stretch>
            <a:fillRect/>
          </a:stretch>
        </p:blipFill>
        <p:spPr bwMode="auto">
          <a:xfrm>
            <a:off x="381001" y="1524000"/>
            <a:ext cx="5334000" cy="4762107"/>
          </a:xfrm>
          <a:prstGeom prst="rect">
            <a:avLst/>
          </a:prstGeom>
          <a:noFill/>
        </p:spPr>
      </p:pic>
    </p:spTree>
    <p:extLst>
      <p:ext uri="{BB962C8B-B14F-4D97-AF65-F5344CB8AC3E}">
        <p14:creationId xmlns:p14="http://schemas.microsoft.com/office/powerpoint/2010/main" val="26554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0" y="1600200"/>
            <a:ext cx="1981200" cy="4525963"/>
          </a:xfrm>
        </p:spPr>
        <p:txBody>
          <a:bodyPr/>
          <a:lstStyle/>
          <a:p>
            <a:pPr>
              <a:buNone/>
            </a:pPr>
            <a:r>
              <a:rPr lang="en-US" dirty="0" smtClean="0"/>
              <a:t>Big Naked Man by Ron </a:t>
            </a:r>
            <a:r>
              <a:rPr lang="en-US" dirty="0" err="1" smtClean="0"/>
              <a:t>Mueck</a:t>
            </a:r>
            <a:endParaRPr lang="en-US" dirty="0"/>
          </a:p>
        </p:txBody>
      </p:sp>
      <p:pic>
        <p:nvPicPr>
          <p:cNvPr id="2050" name="Picture 2" descr="C:\Users\M0NK3Y\Teaching\ART APPRECIATION\themes\Big-Man mueck.jpg"/>
          <p:cNvPicPr>
            <a:picLocks noChangeAspect="1" noChangeArrowheads="1"/>
          </p:cNvPicPr>
          <p:nvPr/>
        </p:nvPicPr>
        <p:blipFill>
          <a:blip r:embed="rId2" cstate="print"/>
          <a:srcRect/>
          <a:stretch>
            <a:fillRect/>
          </a:stretch>
        </p:blipFill>
        <p:spPr bwMode="auto">
          <a:xfrm>
            <a:off x="457200" y="1524000"/>
            <a:ext cx="6096000" cy="4770119"/>
          </a:xfrm>
          <a:prstGeom prst="rect">
            <a:avLst/>
          </a:prstGeom>
          <a:noFill/>
        </p:spPr>
      </p:pic>
    </p:spTree>
    <p:extLst>
      <p:ext uri="{BB962C8B-B14F-4D97-AF65-F5344CB8AC3E}">
        <p14:creationId xmlns:p14="http://schemas.microsoft.com/office/powerpoint/2010/main" val="299057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rnelia Parker.jpg"/>
          <p:cNvPicPr>
            <a:picLocks noGrp="1" noChangeAspect="1"/>
          </p:cNvPicPr>
          <p:nvPr>
            <p:ph idx="1"/>
          </p:nvPr>
        </p:nvPicPr>
        <p:blipFill>
          <a:blip r:embed="rId3" cstate="print"/>
          <a:stretch>
            <a:fillRect/>
          </a:stretch>
        </p:blipFill>
        <p:spPr>
          <a:xfrm>
            <a:off x="533400" y="1371600"/>
            <a:ext cx="3584921" cy="4525963"/>
          </a:xfrm>
        </p:spPr>
      </p:pic>
      <p:sp>
        <p:nvSpPr>
          <p:cNvPr id="5" name="TextBox 4"/>
          <p:cNvSpPr txBox="1"/>
          <p:nvPr/>
        </p:nvSpPr>
        <p:spPr>
          <a:xfrm>
            <a:off x="4724400" y="1524000"/>
            <a:ext cx="3810000" cy="369332"/>
          </a:xfrm>
          <a:prstGeom prst="rect">
            <a:avLst/>
          </a:prstGeom>
          <a:noFill/>
        </p:spPr>
        <p:txBody>
          <a:bodyPr wrap="square" rtlCol="0">
            <a:spAutoFit/>
          </a:bodyPr>
          <a:lstStyle/>
          <a:p>
            <a:r>
              <a:rPr lang="en-US" dirty="0" smtClean="0"/>
              <a:t>Cornelia Parker, Anti-mass, 2005</a:t>
            </a:r>
            <a:endParaRPr lang="en-US" dirty="0"/>
          </a:p>
        </p:txBody>
      </p:sp>
    </p:spTree>
    <p:extLst>
      <p:ext uri="{BB962C8B-B14F-4D97-AF65-F5344CB8AC3E}">
        <p14:creationId xmlns:p14="http://schemas.microsoft.com/office/powerpoint/2010/main" val="163549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600200"/>
            <a:ext cx="2590800" cy="4525963"/>
          </a:xfrm>
        </p:spPr>
        <p:txBody>
          <a:bodyPr/>
          <a:lstStyle/>
          <a:p>
            <a:r>
              <a:rPr lang="en-US" dirty="0" smtClean="0"/>
              <a:t>Kara Walker, Detail of </a:t>
            </a:r>
            <a:r>
              <a:rPr lang="en-US" dirty="0" err="1" smtClean="0"/>
              <a:t>Camptown</a:t>
            </a:r>
            <a:r>
              <a:rPr lang="en-US" dirty="0" smtClean="0"/>
              <a:t> Ladies, 1998</a:t>
            </a:r>
            <a:endParaRPr lang="en-US" dirty="0"/>
          </a:p>
        </p:txBody>
      </p:sp>
      <p:pic>
        <p:nvPicPr>
          <p:cNvPr id="3074" name="Picture 2" descr="C:\Users\M0NK3Y\Teaching\ART APPRECIATION\themes\Kara-Walker-4.jpg"/>
          <p:cNvPicPr>
            <a:picLocks noChangeAspect="1" noChangeArrowheads="1"/>
          </p:cNvPicPr>
          <p:nvPr/>
        </p:nvPicPr>
        <p:blipFill>
          <a:blip r:embed="rId3" cstate="print"/>
          <a:srcRect/>
          <a:stretch>
            <a:fillRect/>
          </a:stretch>
        </p:blipFill>
        <p:spPr bwMode="auto">
          <a:xfrm>
            <a:off x="228600" y="1295400"/>
            <a:ext cx="5717160" cy="4495800"/>
          </a:xfrm>
          <a:prstGeom prst="rect">
            <a:avLst/>
          </a:prstGeom>
          <a:noFill/>
        </p:spPr>
      </p:pic>
    </p:spTree>
    <p:extLst>
      <p:ext uri="{BB962C8B-B14F-4D97-AF65-F5344CB8AC3E}">
        <p14:creationId xmlns:p14="http://schemas.microsoft.com/office/powerpoint/2010/main" val="61583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600200"/>
            <a:ext cx="3505200" cy="4525963"/>
          </a:xfrm>
        </p:spPr>
        <p:txBody>
          <a:bodyPr>
            <a:normAutofit/>
          </a:bodyPr>
          <a:lstStyle/>
          <a:p>
            <a:r>
              <a:rPr lang="en-US" sz="2000" dirty="0" err="1" smtClean="0"/>
              <a:t>Carsten</a:t>
            </a:r>
            <a:r>
              <a:rPr lang="en-US" sz="2000" dirty="0" smtClean="0"/>
              <a:t> Holler, CE Test Site, 2006</a:t>
            </a:r>
            <a:endParaRPr lang="en-US" sz="2000" dirty="0"/>
          </a:p>
        </p:txBody>
      </p:sp>
      <p:pic>
        <p:nvPicPr>
          <p:cNvPr id="4099" name="Picture 3" descr="C:\Users\M0NK3Y\Teaching\ART APPRECIATION\themes\Test_Site_by_Carsten_Höller.jpg"/>
          <p:cNvPicPr>
            <a:picLocks noChangeAspect="1" noChangeArrowheads="1"/>
          </p:cNvPicPr>
          <p:nvPr/>
        </p:nvPicPr>
        <p:blipFill>
          <a:blip r:embed="rId2" cstate="print"/>
          <a:srcRect/>
          <a:stretch>
            <a:fillRect/>
          </a:stretch>
        </p:blipFill>
        <p:spPr bwMode="auto">
          <a:xfrm>
            <a:off x="838200" y="1219200"/>
            <a:ext cx="3429000" cy="5143500"/>
          </a:xfrm>
          <a:prstGeom prst="rect">
            <a:avLst/>
          </a:prstGeom>
          <a:noFill/>
        </p:spPr>
      </p:pic>
    </p:spTree>
    <p:extLst>
      <p:ext uri="{BB962C8B-B14F-4D97-AF65-F5344CB8AC3E}">
        <p14:creationId xmlns:p14="http://schemas.microsoft.com/office/powerpoint/2010/main" val="294806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1600200"/>
            <a:ext cx="3048000" cy="4525963"/>
          </a:xfrm>
        </p:spPr>
        <p:txBody>
          <a:bodyPr/>
          <a:lstStyle/>
          <a:p>
            <a:r>
              <a:rPr lang="en-US" dirty="0" smtClean="0"/>
              <a:t>Doris </a:t>
            </a:r>
            <a:r>
              <a:rPr lang="en-US" dirty="0" err="1" smtClean="0"/>
              <a:t>Salcedo</a:t>
            </a:r>
            <a:r>
              <a:rPr lang="en-US" dirty="0" smtClean="0"/>
              <a:t>, Shibboleth, 2007</a:t>
            </a:r>
            <a:endParaRPr lang="en-US" dirty="0"/>
          </a:p>
        </p:txBody>
      </p:sp>
      <p:pic>
        <p:nvPicPr>
          <p:cNvPr id="5122" name="Picture 2" descr="C:\Users\M0NK3Y\Teaching\ART APPRECIATION\themes\crack1922.jpg"/>
          <p:cNvPicPr>
            <a:picLocks noChangeAspect="1" noChangeArrowheads="1"/>
          </p:cNvPicPr>
          <p:nvPr/>
        </p:nvPicPr>
        <p:blipFill>
          <a:blip r:embed="rId2" cstate="print"/>
          <a:srcRect/>
          <a:stretch>
            <a:fillRect/>
          </a:stretch>
        </p:blipFill>
        <p:spPr bwMode="auto">
          <a:xfrm>
            <a:off x="0" y="1295400"/>
            <a:ext cx="5791200" cy="2989006"/>
          </a:xfrm>
          <a:prstGeom prst="rect">
            <a:avLst/>
          </a:prstGeom>
          <a:noFill/>
        </p:spPr>
      </p:pic>
      <p:pic>
        <p:nvPicPr>
          <p:cNvPr id="5123" name="Picture 3" descr="C:\Users\M0NK3Y\Teaching\ART APPRECIATION\themes\TateCrackES_468x722.jpg"/>
          <p:cNvPicPr>
            <a:picLocks noChangeAspect="1" noChangeArrowheads="1"/>
          </p:cNvPicPr>
          <p:nvPr/>
        </p:nvPicPr>
        <p:blipFill>
          <a:blip r:embed="rId3" cstate="print"/>
          <a:srcRect/>
          <a:stretch>
            <a:fillRect/>
          </a:stretch>
        </p:blipFill>
        <p:spPr bwMode="auto">
          <a:xfrm>
            <a:off x="381000" y="2590800"/>
            <a:ext cx="2531381" cy="3905250"/>
          </a:xfrm>
          <a:prstGeom prst="rect">
            <a:avLst/>
          </a:prstGeom>
          <a:noFill/>
        </p:spPr>
      </p:pic>
    </p:spTree>
    <p:extLst>
      <p:ext uri="{BB962C8B-B14F-4D97-AF65-F5344CB8AC3E}">
        <p14:creationId xmlns:p14="http://schemas.microsoft.com/office/powerpoint/2010/main" val="172248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676400"/>
            <a:ext cx="3657600" cy="4525963"/>
          </a:xfrm>
        </p:spPr>
        <p:txBody>
          <a:bodyPr>
            <a:normAutofit fontScale="85000" lnSpcReduction="20000"/>
          </a:bodyPr>
          <a:lstStyle/>
          <a:p>
            <a:r>
              <a:rPr lang="en-US" dirty="0" smtClean="0"/>
              <a:t>"From Here I Saw What Happened and I Cried," 1995. Selections from set of 30 C-prints with sandblasted text on glass, dimensions variable. © Carrie Mae Weems. Courtesy Jack </a:t>
            </a:r>
            <a:r>
              <a:rPr lang="en-US" dirty="0" err="1" smtClean="0"/>
              <a:t>Shainman</a:t>
            </a:r>
            <a:r>
              <a:rPr lang="en-US" dirty="0" smtClean="0"/>
              <a:t> Gallery, New York.</a:t>
            </a:r>
            <a:endParaRPr lang="en-US" dirty="0"/>
          </a:p>
        </p:txBody>
      </p:sp>
      <p:pic>
        <p:nvPicPr>
          <p:cNvPr id="6146" name="Picture 2" descr="C:\Users\M0NK3Y\Teaching\ART APPRECIATION\themes\Weems_FHISWHAIC_scientific_profile.jpg"/>
          <p:cNvPicPr>
            <a:picLocks noChangeAspect="1" noChangeArrowheads="1"/>
          </p:cNvPicPr>
          <p:nvPr/>
        </p:nvPicPr>
        <p:blipFill>
          <a:blip r:embed="rId2" cstate="print"/>
          <a:srcRect/>
          <a:stretch>
            <a:fillRect/>
          </a:stretch>
        </p:blipFill>
        <p:spPr bwMode="auto">
          <a:xfrm>
            <a:off x="381000" y="1371599"/>
            <a:ext cx="4191000" cy="5037099"/>
          </a:xfrm>
          <a:prstGeom prst="rect">
            <a:avLst/>
          </a:prstGeom>
          <a:noFill/>
        </p:spPr>
      </p:pic>
    </p:spTree>
    <p:extLst>
      <p:ext uri="{BB962C8B-B14F-4D97-AF65-F5344CB8AC3E}">
        <p14:creationId xmlns:p14="http://schemas.microsoft.com/office/powerpoint/2010/main" val="60611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ements.JPG"/>
          <p:cNvPicPr>
            <a:picLocks noGrp="1" noChangeAspect="1"/>
          </p:cNvPicPr>
          <p:nvPr>
            <p:ph idx="1"/>
          </p:nvPr>
        </p:nvPicPr>
        <p:blipFill>
          <a:blip r:embed="rId2" cstate="print"/>
          <a:stretch>
            <a:fillRect/>
          </a:stretch>
        </p:blipFill>
        <p:spPr>
          <a:xfrm>
            <a:off x="381000" y="304800"/>
            <a:ext cx="8426211" cy="6172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53200" y="1447800"/>
            <a:ext cx="22860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Mark Dion, </a:t>
            </a:r>
            <a:r>
              <a:rPr kumimoji="0" lang="en-US" sz="3200" b="0" i="1" u="none" strike="noStrike" kern="1200" cap="none" spc="0" normalizeH="0" baseline="0" noProof="0" smtClean="0">
                <a:ln>
                  <a:noFill/>
                </a:ln>
                <a:solidFill>
                  <a:schemeClr val="tx1"/>
                </a:solidFill>
                <a:effectLst/>
                <a:uLnTx/>
                <a:uFillTx/>
                <a:latin typeface="+mn-lt"/>
                <a:ea typeface="+mn-ea"/>
                <a:cs typeface="+mn-cs"/>
              </a:rPr>
              <a:t>Neukom Vivarium</a:t>
            </a:r>
            <a:r>
              <a:rPr kumimoji="0" lang="en-US" sz="3200" b="0" i="0" u="none" strike="noStrike" kern="1200" cap="none" spc="0" normalizeH="0" baseline="0" noProof="0" smtClean="0">
                <a:ln>
                  <a:noFill/>
                </a:ln>
                <a:solidFill>
                  <a:schemeClr val="tx1"/>
                </a:solidFill>
                <a:effectLst/>
                <a:uLnTx/>
                <a:uFillTx/>
                <a:latin typeface="+mn-lt"/>
                <a:ea typeface="+mn-ea"/>
                <a:cs typeface="+mn-cs"/>
              </a:rPr>
              <a:t> (2006) at the Olympic Sculpture Park, Seattle.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2" descr="C:\Users\M0NK3Y\Teaching\ART APPRECIATION\themes\dion-v-bs-blog-neukom.jpg"/>
          <p:cNvPicPr>
            <a:picLocks noChangeAspect="1" noChangeArrowheads="1"/>
          </p:cNvPicPr>
          <p:nvPr/>
        </p:nvPicPr>
        <p:blipFill>
          <a:blip r:embed="rId2" cstate="print"/>
          <a:srcRect/>
          <a:stretch>
            <a:fillRect/>
          </a:stretch>
        </p:blipFill>
        <p:spPr bwMode="auto">
          <a:xfrm>
            <a:off x="533400" y="1752600"/>
            <a:ext cx="5943600" cy="3962400"/>
          </a:xfrm>
          <a:prstGeom prst="rect">
            <a:avLst/>
          </a:prstGeom>
          <a:noFill/>
        </p:spPr>
      </p:pic>
    </p:spTree>
    <p:extLst>
      <p:ext uri="{BB962C8B-B14F-4D97-AF65-F5344CB8AC3E}">
        <p14:creationId xmlns:p14="http://schemas.microsoft.com/office/powerpoint/2010/main" val="376422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0201"/>
            <a:ext cx="7848600" cy="1219200"/>
          </a:xfrm>
        </p:spPr>
        <p:txBody>
          <a:bodyPr>
            <a:normAutofit lnSpcReduction="10000"/>
          </a:bodyPr>
          <a:lstStyle/>
          <a:p>
            <a:r>
              <a:rPr lang="en-US" sz="2000" dirty="0" smtClean="0"/>
              <a:t>Robert </a:t>
            </a:r>
            <a:r>
              <a:rPr lang="en-US" sz="2000" dirty="0" err="1" smtClean="0"/>
              <a:t>Gober</a:t>
            </a:r>
            <a:r>
              <a:rPr lang="en-US" sz="2000" dirty="0" smtClean="0"/>
              <a:t>, An untitled work, 1995-97, features a cement Madonna, flanked by two Depression-era suitcases; the wooden staircase behind her has cascading water, and a subterranean grotto runs below it all. </a:t>
            </a:r>
            <a:endParaRPr lang="en-US" sz="2000" dirty="0"/>
          </a:p>
        </p:txBody>
      </p:sp>
      <p:pic>
        <p:nvPicPr>
          <p:cNvPr id="7171" name="Picture 3" descr="C:\Users\M0NK3Y\Teaching\ART APPRECIATION\themes\artspan.jpg"/>
          <p:cNvPicPr>
            <a:picLocks noChangeAspect="1" noChangeArrowheads="1"/>
          </p:cNvPicPr>
          <p:nvPr/>
        </p:nvPicPr>
        <p:blipFill>
          <a:blip r:embed="rId2" cstate="print"/>
          <a:srcRect/>
          <a:stretch>
            <a:fillRect/>
          </a:stretch>
        </p:blipFill>
        <p:spPr bwMode="auto">
          <a:xfrm>
            <a:off x="914400" y="2895600"/>
            <a:ext cx="7543800" cy="3520440"/>
          </a:xfrm>
          <a:prstGeom prst="rect">
            <a:avLst/>
          </a:prstGeom>
          <a:noFill/>
        </p:spPr>
      </p:pic>
    </p:spTree>
    <p:extLst>
      <p:ext uri="{BB962C8B-B14F-4D97-AF65-F5344CB8AC3E}">
        <p14:creationId xmlns:p14="http://schemas.microsoft.com/office/powerpoint/2010/main" val="70509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Design</a:t>
            </a:r>
            <a:endParaRPr lang="en-US" dirty="0"/>
          </a:p>
        </p:txBody>
      </p:sp>
      <p:sp>
        <p:nvSpPr>
          <p:cNvPr id="3" name="Content Placeholder 2"/>
          <p:cNvSpPr>
            <a:spLocks noGrp="1"/>
          </p:cNvSpPr>
          <p:nvPr>
            <p:ph idx="1"/>
          </p:nvPr>
        </p:nvSpPr>
        <p:spPr>
          <a:xfrm>
            <a:off x="4191000" y="2057400"/>
            <a:ext cx="4419600" cy="3352800"/>
          </a:xfrm>
        </p:spPr>
        <p:txBody>
          <a:bodyPr/>
          <a:lstStyle/>
          <a:p>
            <a:r>
              <a:rPr lang="en-US" dirty="0" smtClean="0"/>
              <a:t>Unity and Variety</a:t>
            </a:r>
          </a:p>
          <a:p>
            <a:r>
              <a:rPr lang="en-US" dirty="0" smtClean="0"/>
              <a:t>Balance</a:t>
            </a:r>
          </a:p>
          <a:p>
            <a:r>
              <a:rPr lang="en-US" dirty="0" smtClean="0"/>
              <a:t>Emphasis</a:t>
            </a:r>
          </a:p>
          <a:p>
            <a:r>
              <a:rPr lang="en-US" dirty="0" smtClean="0"/>
              <a:t>Proportion and scale</a:t>
            </a:r>
          </a:p>
          <a:p>
            <a:r>
              <a:rPr lang="en-US" dirty="0" smtClean="0"/>
              <a:t>Rhythm</a:t>
            </a:r>
          </a:p>
          <a:p>
            <a:pPr>
              <a:buNone/>
            </a:pPr>
            <a:endParaRPr lang="en-US" dirty="0"/>
          </a:p>
        </p:txBody>
      </p:sp>
      <p:sp>
        <p:nvSpPr>
          <p:cNvPr id="4" name="TextBox 3"/>
          <p:cNvSpPr txBox="1"/>
          <p:nvPr/>
        </p:nvSpPr>
        <p:spPr>
          <a:xfrm>
            <a:off x="457200" y="1905000"/>
            <a:ext cx="3048000" cy="2308324"/>
          </a:xfrm>
          <a:prstGeom prst="rect">
            <a:avLst/>
          </a:prstGeom>
          <a:noFill/>
        </p:spPr>
        <p:txBody>
          <a:bodyPr wrap="square" rtlCol="0">
            <a:spAutoFit/>
          </a:bodyPr>
          <a:lstStyle/>
          <a:p>
            <a:r>
              <a:rPr lang="en-US" dirty="0" smtClean="0"/>
              <a:t>The Principles of design rely on the elements to create illusions.  Think of the Elements as the various types of </a:t>
            </a:r>
            <a:r>
              <a:rPr lang="en-US" dirty="0" err="1" smtClean="0"/>
              <a:t>legos</a:t>
            </a:r>
            <a:r>
              <a:rPr lang="en-US" dirty="0" smtClean="0"/>
              <a:t> and the the Principles as the instructions used to create the pirates boat from the bag of parts.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nciples.JPG"/>
          <p:cNvPicPr>
            <a:picLocks noGrp="1" noChangeAspect="1"/>
          </p:cNvPicPr>
          <p:nvPr>
            <p:ph idx="1"/>
          </p:nvPr>
        </p:nvPicPr>
        <p:blipFill>
          <a:blip r:embed="rId2" cstate="print"/>
          <a:stretch>
            <a:fillRect/>
          </a:stretch>
        </p:blipFill>
        <p:spPr>
          <a:xfrm>
            <a:off x="304800" y="350837"/>
            <a:ext cx="8449881" cy="61261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composition?</a:t>
            </a:r>
            <a:endParaRPr lang="en-US" dirty="0"/>
          </a:p>
        </p:txBody>
      </p:sp>
      <p:pic>
        <p:nvPicPr>
          <p:cNvPr id="4" name="Content Placeholder 3" descr="elements-and-principles-of-design.jpg"/>
          <p:cNvPicPr>
            <a:picLocks noGrp="1" noChangeAspect="1"/>
          </p:cNvPicPr>
          <p:nvPr>
            <p:ph idx="1"/>
          </p:nvPr>
        </p:nvPicPr>
        <p:blipFill>
          <a:blip r:embed="rId2" cstate="print"/>
          <a:stretch>
            <a:fillRect/>
          </a:stretch>
        </p:blipFill>
        <p:spPr>
          <a:xfrm>
            <a:off x="3810000" y="1600200"/>
            <a:ext cx="4800600" cy="4800600"/>
          </a:xfrm>
        </p:spPr>
      </p:pic>
      <p:sp>
        <p:nvSpPr>
          <p:cNvPr id="3" name="TextBox 2"/>
          <p:cNvSpPr txBox="1"/>
          <p:nvPr/>
        </p:nvSpPr>
        <p:spPr>
          <a:xfrm>
            <a:off x="609600" y="2057400"/>
            <a:ext cx="2438400" cy="1200329"/>
          </a:xfrm>
          <a:prstGeom prst="rect">
            <a:avLst/>
          </a:prstGeom>
          <a:noFill/>
        </p:spPr>
        <p:txBody>
          <a:bodyPr wrap="square" rtlCol="0">
            <a:spAutoFit/>
          </a:bodyPr>
          <a:lstStyle/>
          <a:p>
            <a:r>
              <a:rPr lang="en-US" dirty="0" smtClean="0"/>
              <a:t>A Composition is what is created when the elements and principles are used together.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2209800" y="914400"/>
            <a:ext cx="4648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kern="1200" dirty="0" smtClean="0"/>
              <a:t>Art Themes</a:t>
            </a:r>
            <a:endParaRPr lang="en-US" kern="1200" dirty="0"/>
          </a:p>
        </p:txBody>
      </p:sp>
      <p:sp>
        <p:nvSpPr>
          <p:cNvPr id="4" name="TextBox 3"/>
          <p:cNvSpPr txBox="1"/>
          <p:nvPr/>
        </p:nvSpPr>
        <p:spPr>
          <a:xfrm>
            <a:off x="1219200" y="2590800"/>
            <a:ext cx="6858000" cy="1631216"/>
          </a:xfrm>
          <a:prstGeom prst="rect">
            <a:avLst/>
          </a:prstGeom>
          <a:noFill/>
        </p:spPr>
        <p:txBody>
          <a:bodyPr wrap="square" rtlCol="0">
            <a:spAutoFit/>
          </a:bodyPr>
          <a:lstStyle/>
          <a:p>
            <a:r>
              <a:rPr lang="en-US" sz="2000" dirty="0" smtClean="0"/>
              <a:t>Art themes are the overall subject of a piece and in contemporary art usually fall into 7 categories. These themes can also fit the mold of historical art as well. The key thing to remember is that any given art can have one theme or multiple themes.  </a:t>
            </a:r>
            <a:endParaRPr lang="en-US" sz="2000" dirty="0"/>
          </a:p>
        </p:txBody>
      </p:sp>
    </p:spTree>
    <p:extLst>
      <p:ext uri="{BB962C8B-B14F-4D97-AF65-F5344CB8AC3E}">
        <p14:creationId xmlns:p14="http://schemas.microsoft.com/office/powerpoint/2010/main" val="64604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304800" y="381000"/>
            <a:ext cx="4114800" cy="61722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en-US" kern="1200" dirty="0" smtClean="0"/>
              <a:t>Identity</a:t>
            </a:r>
          </a:p>
          <a:p>
            <a:pPr marL="971550" lvl="1" indent="-514350" algn="l">
              <a:buFont typeface="Arial"/>
              <a:buChar char="•"/>
            </a:pPr>
            <a:r>
              <a:rPr lang="en-US" dirty="0" smtClean="0"/>
              <a:t>Self</a:t>
            </a:r>
          </a:p>
          <a:p>
            <a:pPr marL="971550" lvl="1" indent="-514350" algn="l">
              <a:buFont typeface="Arial"/>
              <a:buChar char="•"/>
            </a:pPr>
            <a:r>
              <a:rPr lang="en-US" dirty="0" smtClean="0"/>
              <a:t>cultural </a:t>
            </a:r>
            <a:endParaRPr lang="en-US" kern="1200" dirty="0" smtClean="0"/>
          </a:p>
          <a:p>
            <a:pPr marL="514350" indent="-514350" algn="l">
              <a:buAutoNum type="arabicPeriod"/>
            </a:pPr>
            <a:r>
              <a:rPr lang="en-US" kern="1200" dirty="0" smtClean="0"/>
              <a:t>The </a:t>
            </a:r>
            <a:r>
              <a:rPr lang="en-US" kern="1200" dirty="0" smtClean="0"/>
              <a:t>Body</a:t>
            </a:r>
          </a:p>
          <a:p>
            <a:pPr marL="971550" lvl="1" indent="-514350" algn="l">
              <a:buFont typeface="Arial"/>
              <a:buChar char="•"/>
            </a:pPr>
            <a:r>
              <a:rPr lang="en-US" dirty="0" smtClean="0"/>
              <a:t>Figurative</a:t>
            </a:r>
          </a:p>
          <a:p>
            <a:pPr marL="971550" lvl="1" indent="-514350" algn="l">
              <a:buFont typeface="Arial"/>
              <a:buChar char="•"/>
            </a:pPr>
            <a:r>
              <a:rPr lang="en-US" dirty="0" smtClean="0"/>
              <a:t>Body language</a:t>
            </a:r>
          </a:p>
          <a:p>
            <a:pPr marL="971550" lvl="1" indent="-514350" algn="l">
              <a:buFont typeface="Arial"/>
              <a:buChar char="•"/>
            </a:pPr>
            <a:r>
              <a:rPr lang="en-US" kern="1200" dirty="0" smtClean="0"/>
              <a:t>abstraction</a:t>
            </a:r>
            <a:endParaRPr lang="en-US" kern="1200" dirty="0" smtClean="0"/>
          </a:p>
          <a:p>
            <a:pPr marL="514350" indent="-514350" algn="l">
              <a:buAutoNum type="arabicPeriod"/>
            </a:pPr>
            <a:r>
              <a:rPr lang="en-US" kern="1200" dirty="0" smtClean="0"/>
              <a:t>Time</a:t>
            </a:r>
          </a:p>
          <a:p>
            <a:pPr marL="971550" lvl="1" indent="-514350" algn="l">
              <a:buFont typeface="Arial"/>
              <a:buChar char="•"/>
            </a:pPr>
            <a:r>
              <a:rPr lang="en-US" kern="1200" dirty="0" smtClean="0"/>
              <a:t>Using history in a new way</a:t>
            </a:r>
          </a:p>
          <a:p>
            <a:pPr marL="971550" lvl="1" indent="-514350" algn="l">
              <a:buFont typeface="Arial"/>
              <a:buChar char="•"/>
            </a:pPr>
            <a:r>
              <a:rPr lang="en-US" kern="1200" dirty="0" smtClean="0"/>
              <a:t>A specific moment in time</a:t>
            </a:r>
            <a:endParaRPr lang="en-US" kern="1200" dirty="0" smtClean="0"/>
          </a:p>
          <a:p>
            <a:pPr marL="514350" indent="-514350" algn="l">
              <a:buAutoNum type="arabicPeriod"/>
            </a:pPr>
            <a:r>
              <a:rPr lang="en-US" kern="1200" dirty="0" smtClean="0"/>
              <a:t>Place</a:t>
            </a:r>
          </a:p>
          <a:p>
            <a:pPr marL="971550" lvl="1" indent="-514350" algn="l">
              <a:buFont typeface="Arial"/>
              <a:buChar char="•"/>
            </a:pPr>
            <a:r>
              <a:rPr lang="en-US" kern="1200" dirty="0" smtClean="0"/>
              <a:t>A specific place for a specific reason</a:t>
            </a:r>
          </a:p>
          <a:p>
            <a:pPr marL="971550" lvl="1" indent="-514350" algn="l">
              <a:buFont typeface="Arial"/>
              <a:buChar char="•"/>
            </a:pPr>
            <a:r>
              <a:rPr lang="en-US" kern="1200" dirty="0" smtClean="0"/>
              <a:t>Location is the key</a:t>
            </a:r>
            <a:endParaRPr lang="en-US" kern="1200" dirty="0" smtClean="0"/>
          </a:p>
        </p:txBody>
      </p:sp>
      <p:sp>
        <p:nvSpPr>
          <p:cNvPr id="3" name="TextBox 2"/>
          <p:cNvSpPr txBox="1"/>
          <p:nvPr/>
        </p:nvSpPr>
        <p:spPr>
          <a:xfrm>
            <a:off x="5105400" y="533400"/>
            <a:ext cx="3657600" cy="4801314"/>
          </a:xfrm>
          <a:prstGeom prst="rect">
            <a:avLst/>
          </a:prstGeom>
          <a:noFill/>
        </p:spPr>
        <p:txBody>
          <a:bodyPr wrap="square" rtlCol="0">
            <a:spAutoFit/>
          </a:bodyPr>
          <a:lstStyle/>
          <a:p>
            <a:pPr marL="342900" indent="-342900">
              <a:buFont typeface="+mj-lt"/>
              <a:buAutoNum type="arabicPeriod" startAt="5"/>
            </a:pPr>
            <a:r>
              <a:rPr lang="en-US" sz="2400" dirty="0" smtClean="0"/>
              <a:t>Language</a:t>
            </a:r>
          </a:p>
          <a:p>
            <a:pPr marL="800100" lvl="1" indent="-342900">
              <a:buFont typeface="Arial"/>
              <a:buChar char="•"/>
            </a:pPr>
            <a:r>
              <a:rPr lang="en-US" sz="2400" dirty="0" smtClean="0"/>
              <a:t>Words a involved for a purpose</a:t>
            </a:r>
          </a:p>
          <a:p>
            <a:pPr marL="800100" lvl="1" indent="-342900">
              <a:buFont typeface="Arial"/>
              <a:buChar char="•"/>
            </a:pPr>
            <a:r>
              <a:rPr lang="en-US" sz="2400" dirty="0" smtClean="0"/>
              <a:t>Interpretation</a:t>
            </a:r>
          </a:p>
          <a:p>
            <a:pPr marL="342900" indent="-342900">
              <a:buFont typeface="+mj-lt"/>
              <a:buAutoNum type="arabicPeriod" startAt="5"/>
            </a:pPr>
            <a:r>
              <a:rPr lang="en-US" sz="2400" dirty="0" smtClean="0"/>
              <a:t>Science</a:t>
            </a:r>
          </a:p>
          <a:p>
            <a:pPr marL="800100" lvl="1" indent="-342900">
              <a:buFont typeface="Arial"/>
              <a:buChar char="•"/>
            </a:pPr>
            <a:r>
              <a:rPr lang="en-US" sz="2400" dirty="0" smtClean="0"/>
              <a:t>Art that uses life</a:t>
            </a:r>
          </a:p>
          <a:p>
            <a:pPr marL="800100" lvl="1" indent="-342900">
              <a:buFont typeface="Arial"/>
              <a:buChar char="•"/>
            </a:pPr>
            <a:r>
              <a:rPr lang="en-US" sz="2400" dirty="0" smtClean="0"/>
              <a:t>Art that depicts science</a:t>
            </a:r>
          </a:p>
          <a:p>
            <a:pPr marL="342900" indent="-342900">
              <a:buFont typeface="+mj-lt"/>
              <a:buAutoNum type="arabicPeriod" startAt="5"/>
            </a:pPr>
            <a:r>
              <a:rPr lang="en-US" sz="2400" dirty="0" smtClean="0"/>
              <a:t>Spirituality</a:t>
            </a:r>
          </a:p>
          <a:p>
            <a:pPr marL="800100" lvl="1" indent="-342900">
              <a:buFont typeface="Arial"/>
              <a:buChar char="•"/>
            </a:pPr>
            <a:r>
              <a:rPr lang="en-US" sz="2400" dirty="0" smtClean="0"/>
              <a:t>All things religion</a:t>
            </a:r>
          </a:p>
          <a:p>
            <a:pPr marL="800100" lvl="1" indent="-342900">
              <a:buFont typeface="Arial"/>
              <a:buChar char="•"/>
            </a:pPr>
            <a:r>
              <a:rPr lang="en-US" sz="2400" dirty="0" smtClean="0"/>
              <a:t>Tribal beliefs</a:t>
            </a:r>
          </a:p>
          <a:p>
            <a:pPr marL="800100" lvl="1" indent="-342900">
              <a:buFont typeface="Arial"/>
              <a:buChar char="•"/>
            </a:pPr>
            <a:r>
              <a:rPr lang="en-US" sz="2400" dirty="0" smtClean="0"/>
              <a:t>beliefs</a:t>
            </a:r>
            <a:endParaRPr lang="en-US" sz="2400" dirty="0"/>
          </a:p>
          <a:p>
            <a:endParaRPr lang="en-US" dirty="0"/>
          </a:p>
        </p:txBody>
      </p:sp>
    </p:spTree>
    <p:extLst>
      <p:ext uri="{BB962C8B-B14F-4D97-AF65-F5344CB8AC3E}">
        <p14:creationId xmlns:p14="http://schemas.microsoft.com/office/powerpoint/2010/main" val="244829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Practice</a:t>
            </a:r>
            <a:endParaRPr lang="en-US" dirty="0"/>
          </a:p>
        </p:txBody>
      </p:sp>
      <p:sp>
        <p:nvSpPr>
          <p:cNvPr id="3" name="Content Placeholder 2"/>
          <p:cNvSpPr>
            <a:spLocks noGrp="1"/>
          </p:cNvSpPr>
          <p:nvPr>
            <p:ph idx="1"/>
          </p:nvPr>
        </p:nvSpPr>
        <p:spPr>
          <a:xfrm>
            <a:off x="609600" y="1371600"/>
            <a:ext cx="7772400" cy="3048000"/>
          </a:xfrm>
        </p:spPr>
        <p:txBody>
          <a:bodyPr>
            <a:normAutofit fontScale="92500" lnSpcReduction="20000"/>
          </a:bodyPr>
          <a:lstStyle/>
          <a:p>
            <a:pPr marL="0" indent="0">
              <a:buNone/>
            </a:pPr>
            <a:r>
              <a:rPr lang="en-US" dirty="0" smtClean="0"/>
              <a:t>For 10 of the following 21 images:</a:t>
            </a:r>
          </a:p>
          <a:p>
            <a:r>
              <a:rPr lang="en-US" dirty="0"/>
              <a:t>F</a:t>
            </a:r>
            <a:r>
              <a:rPr lang="en-US" dirty="0" smtClean="0"/>
              <a:t>ind an answer to at least 2 of the 5 questions an art historian would ask</a:t>
            </a:r>
          </a:p>
          <a:p>
            <a:r>
              <a:rPr lang="en-US" dirty="0" smtClean="0"/>
              <a:t>Identify one reason the artist created it</a:t>
            </a:r>
          </a:p>
          <a:p>
            <a:r>
              <a:rPr lang="en-US" dirty="0" smtClean="0"/>
              <a:t>Identify at least 3 Elements and Principles used to create the composition</a:t>
            </a:r>
          </a:p>
          <a:p>
            <a:r>
              <a:rPr lang="en-US" dirty="0" smtClean="0"/>
              <a:t>Identify it’s theme or themes</a:t>
            </a:r>
          </a:p>
          <a:p>
            <a:endParaRPr lang="en-US" dirty="0"/>
          </a:p>
        </p:txBody>
      </p:sp>
      <p:sp>
        <p:nvSpPr>
          <p:cNvPr id="5" name="TextBox 4"/>
          <p:cNvSpPr txBox="1"/>
          <p:nvPr/>
        </p:nvSpPr>
        <p:spPr>
          <a:xfrm>
            <a:off x="762000" y="4473476"/>
            <a:ext cx="7239000" cy="2308324"/>
          </a:xfrm>
          <a:prstGeom prst="rect">
            <a:avLst/>
          </a:prstGeom>
          <a:noFill/>
        </p:spPr>
        <p:txBody>
          <a:bodyPr wrap="square" rtlCol="0">
            <a:spAutoFit/>
          </a:bodyPr>
          <a:lstStyle/>
          <a:p>
            <a:r>
              <a:rPr lang="en-US" dirty="0" smtClean="0"/>
              <a:t>Google the names of the artist and or work to find more information on them.  Some images you may find information on in the book. </a:t>
            </a:r>
          </a:p>
          <a:p>
            <a:endParaRPr lang="en-US" dirty="0" smtClean="0"/>
          </a:p>
          <a:p>
            <a:r>
              <a:rPr lang="en-US" dirty="0" smtClean="0"/>
              <a:t>***Your assignment this week will be to pin 6 examples of why artist create to a board you create titled “What is Art?” and answer all these bullet points in the description area.</a:t>
            </a:r>
          </a:p>
          <a:p>
            <a:r>
              <a:rPr lang="en-US" dirty="0" smtClean="0"/>
              <a:t>****You may use an artist in </a:t>
            </a:r>
            <a:r>
              <a:rPr lang="en-US" dirty="0" err="1" smtClean="0"/>
              <a:t>powerpoints</a:t>
            </a:r>
            <a:r>
              <a:rPr lang="en-US" dirty="0" smtClean="0"/>
              <a:t> but you may NOT use the same work of art.</a:t>
            </a:r>
            <a:endParaRPr lang="en-US" dirty="0"/>
          </a:p>
        </p:txBody>
      </p:sp>
    </p:spTree>
    <p:extLst>
      <p:ext uri="{BB962C8B-B14F-4D97-AF65-F5344CB8AC3E}">
        <p14:creationId xmlns:p14="http://schemas.microsoft.com/office/powerpoint/2010/main" val="200189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1774</TotalTime>
  <Words>742</Words>
  <Application>Microsoft Macintosh PowerPoint</Application>
  <PresentationFormat>On-screen Show (4:3)</PresentationFormat>
  <Paragraphs>81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Basics: Part 2</vt:lpstr>
      <vt:lpstr>Elements of Art</vt:lpstr>
      <vt:lpstr>PowerPoint Presentation</vt:lpstr>
      <vt:lpstr>Principles of Design</vt:lpstr>
      <vt:lpstr>PowerPoint Presentation</vt:lpstr>
      <vt:lpstr>What is a composition?</vt:lpstr>
      <vt:lpstr>PowerPoint Presentation</vt:lpstr>
      <vt:lpstr>PowerPoint Presentation</vt:lpstr>
      <vt:lpstr>Review Practice</vt:lpstr>
      <vt:lpstr>PowerPoint Presentation</vt:lpstr>
      <vt:lpstr>PowerPoint Presentation</vt:lpstr>
      <vt:lpstr>PowerPoint Presentation</vt:lpstr>
      <vt:lpstr>PowerPoint Presentation</vt:lpstr>
      <vt:lpstr>Bansky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Art</dc:title>
  <dc:creator>Andrew James Williams</dc:creator>
  <cp:lastModifiedBy>Andrew Williams</cp:lastModifiedBy>
  <cp:revision>77</cp:revision>
  <dcterms:created xsi:type="dcterms:W3CDTF">2013-02-25T00:39:44Z</dcterms:created>
  <dcterms:modified xsi:type="dcterms:W3CDTF">2016-03-21T00:01:53Z</dcterms:modified>
</cp:coreProperties>
</file>