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258" r:id="rId3"/>
    <p:sldId id="257" r:id="rId4"/>
    <p:sldId id="256" r:id="rId5"/>
    <p:sldId id="264" r:id="rId6"/>
    <p:sldId id="265" r:id="rId7"/>
    <p:sldId id="266" r:id="rId8"/>
    <p:sldId id="267" r:id="rId9"/>
    <p:sldId id="270" r:id="rId10"/>
    <p:sldId id="268" r:id="rId11"/>
    <p:sldId id="261" r:id="rId12"/>
    <p:sldId id="271" r:id="rId13"/>
    <p:sldId id="272" r:id="rId14"/>
    <p:sldId id="273" r:id="rId15"/>
    <p:sldId id="274" r:id="rId16"/>
    <p:sldId id="275" r:id="rId17"/>
    <p:sldId id="276" r:id="rId18"/>
    <p:sldId id="282" r:id="rId19"/>
    <p:sldId id="284" r:id="rId20"/>
    <p:sldId id="279" r:id="rId21"/>
    <p:sldId id="283" r:id="rId22"/>
    <p:sldId id="280" r:id="rId23"/>
    <p:sldId id="281" r:id="rId24"/>
    <p:sldId id="285" r:id="rId25"/>
    <p:sldId id="286"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3" d="100"/>
          <a:sy n="33" d="100"/>
        </p:scale>
        <p:origin x="-1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2D548-6B0F-DC49-9358-F92E0C0CBBAA}" type="datetimeFigureOut">
              <a:rPr lang="en-US" smtClean="0"/>
              <a:t>3/31/16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C3118-25F5-0240-A8AF-9E42E7C0860A}" type="slidenum">
              <a:rPr lang="en-US" smtClean="0"/>
              <a:t>‹#›</a:t>
            </a:fld>
            <a:endParaRPr lang="en-US"/>
          </a:p>
        </p:txBody>
      </p:sp>
    </p:spTree>
    <p:extLst>
      <p:ext uri="{BB962C8B-B14F-4D97-AF65-F5344CB8AC3E}">
        <p14:creationId xmlns:p14="http://schemas.microsoft.com/office/powerpoint/2010/main" val="31813347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C2E82-1B7D-425B-A533-583E68A5F3B2}" type="datetimeFigureOut">
              <a:rPr lang="en-US" smtClean="0"/>
              <a:pPr/>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C2E82-1B7D-425B-A533-583E68A5F3B2}" type="datetimeFigureOut">
              <a:rPr lang="en-US" smtClean="0"/>
              <a:pPr/>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C2E82-1B7D-425B-A533-583E68A5F3B2}" type="datetimeFigureOut">
              <a:rPr lang="en-US" smtClean="0"/>
              <a:pPr/>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C2E82-1B7D-425B-A533-583E68A5F3B2}" type="datetimeFigureOut">
              <a:rPr lang="en-US" smtClean="0"/>
              <a:pPr/>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C2E82-1B7D-425B-A533-583E68A5F3B2}" type="datetimeFigureOut">
              <a:rPr lang="en-US" smtClean="0"/>
              <a:pPr/>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C2E82-1B7D-425B-A533-583E68A5F3B2}" type="datetimeFigureOut">
              <a:rPr lang="en-US" smtClean="0"/>
              <a:pPr/>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C2E82-1B7D-425B-A533-583E68A5F3B2}" type="datetimeFigureOut">
              <a:rPr lang="en-US" smtClean="0"/>
              <a:pPr/>
              <a:t>3/31/16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C2E82-1B7D-425B-A533-583E68A5F3B2}" type="datetimeFigureOut">
              <a:rPr lang="en-US" smtClean="0"/>
              <a:pPr/>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C2E82-1B7D-425B-A533-583E68A5F3B2}" type="datetimeFigureOut">
              <a:rPr lang="en-US" smtClean="0"/>
              <a:pPr/>
              <a:t>3/31/16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C2E82-1B7D-425B-A533-583E68A5F3B2}" type="datetimeFigureOut">
              <a:rPr lang="en-US" smtClean="0"/>
              <a:pPr/>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C2E82-1B7D-425B-A533-583E68A5F3B2}" type="datetimeFigureOut">
              <a:rPr lang="en-US" smtClean="0"/>
              <a:pPr/>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42597-9219-4B02-897B-2C819BE57B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C2E82-1B7D-425B-A533-583E68A5F3B2}" type="datetimeFigureOut">
              <a:rPr lang="en-US" smtClean="0"/>
              <a:pPr/>
              <a:t>3/31/16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42597-9219-4B02-897B-2C819BE57B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xon.org/visit-the-dixon" TargetMode="External"/><Relationship Id="rId4" Type="http://schemas.openxmlformats.org/officeDocument/2006/relationships/hyperlink" Target="http://www.metalmuseum.org/upcoming_events" TargetMode="External"/><Relationship Id="rId5" Type="http://schemas.openxmlformats.org/officeDocument/2006/relationships/hyperlink" Target="http://civilrightsmuseum.org/visit/" TargetMode="External"/><Relationship Id="rId6" Type="http://schemas.openxmlformats.org/officeDocument/2006/relationships/hyperlink" Target="http://staxmuseum.com/events/" TargetMode="External"/><Relationship Id="rId7" Type="http://schemas.openxmlformats.org/officeDocument/2006/relationships/hyperlink" Target="https://www.google.com/search?client=safari&amp;rls=en&amp;q=sax+music&amp;ie=UTF-8&amp;oe=UTF-8%23q=memphis+museum" TargetMode="External"/><Relationship Id="rId1" Type="http://schemas.openxmlformats.org/officeDocument/2006/relationships/slideLayout" Target="../slideLayouts/slideLayout2.xml"/><Relationship Id="rId2" Type="http://schemas.openxmlformats.org/officeDocument/2006/relationships/hyperlink" Target="http://www.brooksmuseum.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Review Due 4/7.</a:t>
            </a:r>
            <a:br>
              <a:rPr lang="en-US" dirty="0" smtClean="0"/>
            </a:br>
            <a:r>
              <a:rPr lang="en-US" dirty="0" smtClean="0"/>
              <a:t>Upload to </a:t>
            </a:r>
            <a:r>
              <a:rPr lang="en-US" dirty="0" err="1" smtClean="0"/>
              <a:t>Ecourseware</a:t>
            </a:r>
            <a:endParaRPr lang="en-US" dirty="0"/>
          </a:p>
        </p:txBody>
      </p:sp>
      <p:sp>
        <p:nvSpPr>
          <p:cNvPr id="3" name="Content Placeholder 2"/>
          <p:cNvSpPr>
            <a:spLocks noGrp="1"/>
          </p:cNvSpPr>
          <p:nvPr>
            <p:ph idx="1"/>
          </p:nvPr>
        </p:nvSpPr>
        <p:spPr>
          <a:xfrm>
            <a:off x="457200" y="2514601"/>
            <a:ext cx="8229600" cy="2895600"/>
          </a:xfrm>
        </p:spPr>
        <p:txBody>
          <a:bodyPr>
            <a:normAutofit fontScale="77500" lnSpcReduction="20000"/>
          </a:bodyPr>
          <a:lstStyle/>
          <a:p>
            <a:pPr algn="just"/>
            <a:r>
              <a:rPr lang="en-US" dirty="0" smtClean="0"/>
              <a:t>Any Museum preferably art (Local ex: </a:t>
            </a:r>
            <a:r>
              <a:rPr lang="en-US" dirty="0" smtClean="0">
                <a:hlinkClick r:id="rId2"/>
              </a:rPr>
              <a:t>Brooks</a:t>
            </a:r>
            <a:r>
              <a:rPr lang="en-US" dirty="0" smtClean="0"/>
              <a:t>, </a:t>
            </a:r>
            <a:r>
              <a:rPr lang="en-US" dirty="0" smtClean="0">
                <a:hlinkClick r:id="rId3"/>
              </a:rPr>
              <a:t>Dixon</a:t>
            </a:r>
            <a:r>
              <a:rPr lang="en-US" dirty="0" smtClean="0"/>
              <a:t>, </a:t>
            </a:r>
            <a:r>
              <a:rPr lang="en-US" dirty="0" smtClean="0">
                <a:hlinkClick r:id="rId4"/>
              </a:rPr>
              <a:t>Metal Museum</a:t>
            </a:r>
            <a:r>
              <a:rPr lang="en-US" dirty="0" smtClean="0"/>
              <a:t>, </a:t>
            </a:r>
            <a:r>
              <a:rPr lang="en-US" dirty="0" smtClean="0">
                <a:hlinkClick r:id="rId5"/>
              </a:rPr>
              <a:t>Civil Rights</a:t>
            </a:r>
            <a:r>
              <a:rPr lang="en-US" dirty="0" smtClean="0"/>
              <a:t>, </a:t>
            </a:r>
            <a:r>
              <a:rPr lang="en-US" dirty="0" smtClean="0">
                <a:hlinkClick r:id="rId6"/>
              </a:rPr>
              <a:t>Stax, </a:t>
            </a:r>
            <a:r>
              <a:rPr lang="en-US" dirty="0" smtClean="0">
                <a:hlinkClick r:id="rId7"/>
              </a:rPr>
              <a:t>etc....</a:t>
            </a:r>
            <a:r>
              <a:rPr lang="en-US" dirty="0" smtClean="0"/>
              <a:t>)</a:t>
            </a:r>
          </a:p>
          <a:p>
            <a:pPr algn="just"/>
            <a:r>
              <a:rPr lang="en-US" dirty="0" smtClean="0"/>
              <a:t>Local Live Band show (</a:t>
            </a:r>
            <a:r>
              <a:rPr lang="en-US" dirty="0" err="1" smtClean="0"/>
              <a:t>Minglewood</a:t>
            </a:r>
            <a:r>
              <a:rPr lang="en-US" dirty="0" smtClean="0"/>
              <a:t>, FedEx Forum, Dive Bars, Beale Street, </a:t>
            </a:r>
            <a:r>
              <a:rPr lang="en-US" dirty="0" err="1" smtClean="0"/>
              <a:t>ect</a:t>
            </a:r>
            <a:r>
              <a:rPr lang="en-US" dirty="0" smtClean="0"/>
              <a:t>….)</a:t>
            </a:r>
          </a:p>
          <a:p>
            <a:pPr algn="just"/>
            <a:r>
              <a:rPr lang="en-US" dirty="0" smtClean="0"/>
              <a:t>Local Parks with art (Overton, Memphis Zoo, Tigers around town and placement of them, </a:t>
            </a:r>
            <a:r>
              <a:rPr lang="en-US" dirty="0" err="1" smtClean="0"/>
              <a:t>ect</a:t>
            </a:r>
            <a:r>
              <a:rPr lang="en-US" dirty="0" smtClean="0"/>
              <a:t>…)</a:t>
            </a:r>
          </a:p>
          <a:p>
            <a:pPr algn="just"/>
            <a:r>
              <a:rPr lang="en-US" dirty="0" smtClean="0"/>
              <a:t>Architecture Critique (Churches, “Historic” Buildings, “Public” Spaces.</a:t>
            </a:r>
          </a:p>
          <a:p>
            <a:pPr algn="just"/>
            <a:endParaRPr lang="en-US" dirty="0" smtClean="0"/>
          </a:p>
          <a:p>
            <a:pPr algn="just"/>
            <a:endParaRPr lang="en-US" dirty="0"/>
          </a:p>
        </p:txBody>
      </p:sp>
      <p:sp>
        <p:nvSpPr>
          <p:cNvPr id="4" name="TextBox 3"/>
          <p:cNvSpPr txBox="1"/>
          <p:nvPr/>
        </p:nvSpPr>
        <p:spPr>
          <a:xfrm>
            <a:off x="914400" y="1411069"/>
            <a:ext cx="7467600" cy="646331"/>
          </a:xfrm>
          <a:prstGeom prst="rect">
            <a:avLst/>
          </a:prstGeom>
          <a:noFill/>
        </p:spPr>
        <p:txBody>
          <a:bodyPr wrap="square" rtlCol="0">
            <a:spAutoFit/>
          </a:bodyPr>
          <a:lstStyle/>
          <a:p>
            <a:pPr algn="just"/>
            <a:r>
              <a:rPr lang="en-US" dirty="0" smtClean="0"/>
              <a:t>Write a 500-1000 word review about an art event of your choosing. Be sure to incorporate vocabulary and knowledge you have gained from this class so far.</a:t>
            </a:r>
            <a:endParaRPr lang="en-US" dirty="0"/>
          </a:p>
        </p:txBody>
      </p:sp>
      <p:sp>
        <p:nvSpPr>
          <p:cNvPr id="5" name="TextBox 4"/>
          <p:cNvSpPr txBox="1"/>
          <p:nvPr/>
        </p:nvSpPr>
        <p:spPr>
          <a:xfrm>
            <a:off x="914400" y="1981200"/>
            <a:ext cx="6858000" cy="461665"/>
          </a:xfrm>
          <a:prstGeom prst="rect">
            <a:avLst/>
          </a:prstGeom>
          <a:noFill/>
        </p:spPr>
        <p:txBody>
          <a:bodyPr wrap="square" rtlCol="0">
            <a:spAutoFit/>
          </a:bodyPr>
          <a:lstStyle/>
          <a:p>
            <a:pPr algn="ctr"/>
            <a:r>
              <a:rPr lang="en-US" sz="2400" dirty="0" smtClean="0"/>
              <a:t>What can you write about?</a:t>
            </a:r>
            <a:endParaRPr lang="en-US" sz="2400" dirty="0"/>
          </a:p>
        </p:txBody>
      </p:sp>
      <p:sp>
        <p:nvSpPr>
          <p:cNvPr id="6" name="TextBox 5"/>
          <p:cNvSpPr txBox="1"/>
          <p:nvPr/>
        </p:nvSpPr>
        <p:spPr>
          <a:xfrm>
            <a:off x="381000" y="5562600"/>
            <a:ext cx="7848600" cy="646331"/>
          </a:xfrm>
          <a:prstGeom prst="rect">
            <a:avLst/>
          </a:prstGeom>
          <a:noFill/>
        </p:spPr>
        <p:txBody>
          <a:bodyPr wrap="square" rtlCol="0">
            <a:spAutoFit/>
          </a:bodyPr>
          <a:lstStyle/>
          <a:p>
            <a:pPr algn="ctr"/>
            <a:r>
              <a:rPr lang="en-US" dirty="0" smtClean="0"/>
              <a:t>The point of this mid-term is to get you to do something you would not normally do or look at something you see in your daily routine in a new way.</a:t>
            </a:r>
            <a:endParaRPr lang="en-US" dirty="0"/>
          </a:p>
        </p:txBody>
      </p:sp>
    </p:spTree>
    <p:extLst>
      <p:ext uri="{BB962C8B-B14F-4D97-AF65-F5344CB8AC3E}">
        <p14:creationId xmlns:p14="http://schemas.microsoft.com/office/powerpoint/2010/main" val="311139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31 at 5.31.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143000"/>
            <a:ext cx="6295869" cy="5486400"/>
          </a:xfrm>
          <a:prstGeom prst="rect">
            <a:avLst/>
          </a:prstGeom>
        </p:spPr>
      </p:pic>
      <p:sp>
        <p:nvSpPr>
          <p:cNvPr id="2" name="Title 1"/>
          <p:cNvSpPr>
            <a:spLocks noGrp="1"/>
          </p:cNvSpPr>
          <p:nvPr>
            <p:ph type="title"/>
          </p:nvPr>
        </p:nvSpPr>
        <p:spPr>
          <a:xfrm>
            <a:off x="457200" y="274638"/>
            <a:ext cx="8229600" cy="792162"/>
          </a:xfrm>
        </p:spPr>
        <p:txBody>
          <a:bodyPr>
            <a:normAutofit/>
          </a:bodyPr>
          <a:lstStyle/>
          <a:p>
            <a:r>
              <a:rPr lang="en-US" dirty="0" smtClean="0"/>
              <a:t>Neolithic Art </a:t>
            </a:r>
            <a:endParaRPr lang="en-US" dirty="0"/>
          </a:p>
        </p:txBody>
      </p:sp>
    </p:spTree>
    <p:extLst>
      <p:ext uri="{BB962C8B-B14F-4D97-AF65-F5344CB8AC3E}">
        <p14:creationId xmlns:p14="http://schemas.microsoft.com/office/powerpoint/2010/main" val="1820141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The Rise of Civilization ca. 8000 B.C.E.</a:t>
            </a:r>
            <a:endParaRPr lang="en-US" dirty="0"/>
          </a:p>
        </p:txBody>
      </p:sp>
      <p:sp>
        <p:nvSpPr>
          <p:cNvPr id="3" name="Content Placeholder 2"/>
          <p:cNvSpPr>
            <a:spLocks noGrp="1"/>
          </p:cNvSpPr>
          <p:nvPr>
            <p:ph idx="1"/>
          </p:nvPr>
        </p:nvSpPr>
        <p:spPr>
          <a:xfrm>
            <a:off x="457200" y="1600200"/>
            <a:ext cx="3048000" cy="4525963"/>
          </a:xfrm>
        </p:spPr>
        <p:txBody>
          <a:bodyPr/>
          <a:lstStyle/>
          <a:p>
            <a:r>
              <a:rPr lang="en-US" dirty="0" smtClean="0"/>
              <a:t>Farming</a:t>
            </a:r>
          </a:p>
          <a:p>
            <a:r>
              <a:rPr lang="en-US" dirty="0" smtClean="0"/>
              <a:t>Writing</a:t>
            </a:r>
          </a:p>
          <a:p>
            <a:r>
              <a:rPr lang="en-US" dirty="0" smtClean="0"/>
              <a:t>Artisans</a:t>
            </a:r>
          </a:p>
          <a:p>
            <a:r>
              <a:rPr lang="en-US" dirty="0" smtClean="0"/>
              <a:t>Domestication of livestock.</a:t>
            </a:r>
          </a:p>
          <a:p>
            <a:r>
              <a:rPr lang="en-US" dirty="0" smtClean="0"/>
              <a:t>Cities begin to appear.</a:t>
            </a:r>
            <a:endParaRPr lang="en-US" dirty="0"/>
          </a:p>
        </p:txBody>
      </p:sp>
      <p:pic>
        <p:nvPicPr>
          <p:cNvPr id="4" name="Picture 3" descr="tablet.jpg"/>
          <p:cNvPicPr>
            <a:picLocks noChangeAspect="1"/>
          </p:cNvPicPr>
          <p:nvPr/>
        </p:nvPicPr>
        <p:blipFill>
          <a:blip r:embed="rId2" cstate="print"/>
          <a:stretch>
            <a:fillRect/>
          </a:stretch>
        </p:blipFill>
        <p:spPr>
          <a:xfrm>
            <a:off x="4267200" y="1219200"/>
            <a:ext cx="4267200" cy="53664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31 at 5.5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241580"/>
          </a:xfrm>
          <a:prstGeom prst="rect">
            <a:avLst/>
          </a:prstGeom>
        </p:spPr>
      </p:pic>
      <p:pic>
        <p:nvPicPr>
          <p:cNvPr id="5" name="Picture 4" descr="Screen Shot 2016-03-31 at 5.54.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19400"/>
            <a:ext cx="8001000" cy="3865217"/>
          </a:xfrm>
          <a:prstGeom prst="rect">
            <a:avLst/>
          </a:prstGeom>
        </p:spPr>
      </p:pic>
    </p:spTree>
    <p:extLst>
      <p:ext uri="{BB962C8B-B14F-4D97-AF65-F5344CB8AC3E}">
        <p14:creationId xmlns:p14="http://schemas.microsoft.com/office/powerpoint/2010/main" val="42658514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err="1" smtClean="0"/>
              <a:t>Catal</a:t>
            </a:r>
            <a:r>
              <a:rPr lang="en-US" dirty="0" smtClean="0"/>
              <a:t> </a:t>
            </a:r>
            <a:r>
              <a:rPr lang="en-US" dirty="0" err="1" smtClean="0"/>
              <a:t>Huyuk</a:t>
            </a:r>
            <a:r>
              <a:rPr lang="en-US" dirty="0" smtClean="0"/>
              <a:t>: One of the earliest cities</a:t>
            </a:r>
            <a:endParaRPr lang="en-US" dirty="0"/>
          </a:p>
        </p:txBody>
      </p:sp>
      <p:pic>
        <p:nvPicPr>
          <p:cNvPr id="4" name="Picture 3" descr="Screen Shot 2016-03-31 at 6.02.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 y="1066800"/>
            <a:ext cx="9144000" cy="5076497"/>
          </a:xfrm>
          <a:prstGeom prst="rect">
            <a:avLst/>
          </a:prstGeom>
        </p:spPr>
      </p:pic>
    </p:spTree>
    <p:extLst>
      <p:ext uri="{BB962C8B-B14F-4D97-AF65-F5344CB8AC3E}">
        <p14:creationId xmlns:p14="http://schemas.microsoft.com/office/powerpoint/2010/main" val="38010785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31 at 5.49.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4750130"/>
          </a:xfrm>
          <a:prstGeom prst="rect">
            <a:avLst/>
          </a:prstGeom>
        </p:spPr>
      </p:pic>
      <p:sp>
        <p:nvSpPr>
          <p:cNvPr id="6" name="TextBox 5"/>
          <p:cNvSpPr txBox="1"/>
          <p:nvPr/>
        </p:nvSpPr>
        <p:spPr>
          <a:xfrm>
            <a:off x="990600" y="5257800"/>
            <a:ext cx="6705600" cy="923330"/>
          </a:xfrm>
          <a:prstGeom prst="rect">
            <a:avLst/>
          </a:prstGeom>
          <a:noFill/>
        </p:spPr>
        <p:txBody>
          <a:bodyPr wrap="square" rtlCol="0">
            <a:spAutoFit/>
          </a:bodyPr>
          <a:lstStyle/>
          <a:p>
            <a:r>
              <a:rPr lang="en-US" dirty="0" smtClean="0"/>
              <a:t>What types of Materials were used? What are some key events that changed humanity as we know it? We are seeing the beginnings of the early Civilizations.</a:t>
            </a:r>
            <a:endParaRPr lang="en-US" dirty="0"/>
          </a:p>
        </p:txBody>
      </p:sp>
    </p:spTree>
    <p:extLst>
      <p:ext uri="{BB962C8B-B14F-4D97-AF65-F5344CB8AC3E}">
        <p14:creationId xmlns:p14="http://schemas.microsoft.com/office/powerpoint/2010/main" val="27537181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Dawn of Empires (The Ancient World)</a:t>
            </a:r>
            <a:endParaRPr lang="en-US" dirty="0"/>
          </a:p>
        </p:txBody>
      </p:sp>
      <p:pic>
        <p:nvPicPr>
          <p:cNvPr id="4" name="Picture 3" descr="Screen Shot 2016-03-31 at 8.18.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5992950" cy="5172486"/>
          </a:xfrm>
          <a:prstGeom prst="rect">
            <a:avLst/>
          </a:prstGeom>
        </p:spPr>
      </p:pic>
      <p:sp>
        <p:nvSpPr>
          <p:cNvPr id="5" name="TextBox 4"/>
          <p:cNvSpPr txBox="1"/>
          <p:nvPr/>
        </p:nvSpPr>
        <p:spPr>
          <a:xfrm>
            <a:off x="6705600" y="990600"/>
            <a:ext cx="2057400" cy="5632312"/>
          </a:xfrm>
          <a:prstGeom prst="rect">
            <a:avLst/>
          </a:prstGeom>
          <a:noFill/>
        </p:spPr>
        <p:txBody>
          <a:bodyPr wrap="square" rtlCol="0">
            <a:spAutoFit/>
          </a:bodyPr>
          <a:lstStyle/>
          <a:p>
            <a:r>
              <a:rPr lang="en-US" dirty="0" smtClean="0"/>
              <a:t>Mesopotamia is at the core of the region known as the fertile crescent, a region that has given birth to three of the worlds modern faiths-Judaism, Christianity, and Islam.  Walls became a standard for cities to protect its inhabitants by 8000 B.C.E. and evidence for the use of potters wheels, farming, and religion is evident.</a:t>
            </a:r>
            <a:endParaRPr lang="en-US" dirty="0"/>
          </a:p>
        </p:txBody>
      </p:sp>
    </p:spTree>
    <p:extLst>
      <p:ext uri="{BB962C8B-B14F-4D97-AF65-F5344CB8AC3E}">
        <p14:creationId xmlns:p14="http://schemas.microsoft.com/office/powerpoint/2010/main" val="3036037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3-31 at 11.3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11" y="76200"/>
            <a:ext cx="8960689" cy="6858000"/>
          </a:xfrm>
          <a:prstGeom prst="rect">
            <a:avLst/>
          </a:prstGeom>
        </p:spPr>
      </p:pic>
    </p:spTree>
    <p:extLst>
      <p:ext uri="{BB962C8B-B14F-4D97-AF65-F5344CB8AC3E}">
        <p14:creationId xmlns:p14="http://schemas.microsoft.com/office/powerpoint/2010/main" val="1533019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3-31 at 11.37.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467600" cy="2891962"/>
          </a:xfrm>
          <a:prstGeom prst="rect">
            <a:avLst/>
          </a:prstGeom>
        </p:spPr>
      </p:pic>
      <p:pic>
        <p:nvPicPr>
          <p:cNvPr id="7" name="Picture 6" descr="Screen Shot 2016-03-31 at 11.37.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38130"/>
            <a:ext cx="8145344" cy="4018238"/>
          </a:xfrm>
          <a:prstGeom prst="rect">
            <a:avLst/>
          </a:prstGeom>
        </p:spPr>
      </p:pic>
    </p:spTree>
    <p:extLst>
      <p:ext uri="{BB962C8B-B14F-4D97-AF65-F5344CB8AC3E}">
        <p14:creationId xmlns:p14="http://schemas.microsoft.com/office/powerpoint/2010/main" val="38336059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31 at 11.43.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0"/>
            <a:ext cx="3775046" cy="6858000"/>
          </a:xfrm>
          <a:prstGeom prst="rect">
            <a:avLst/>
          </a:prstGeom>
        </p:spPr>
      </p:pic>
      <p:sp>
        <p:nvSpPr>
          <p:cNvPr id="4" name="TextBox 3"/>
          <p:cNvSpPr txBox="1"/>
          <p:nvPr/>
        </p:nvSpPr>
        <p:spPr>
          <a:xfrm>
            <a:off x="4343400" y="3200400"/>
            <a:ext cx="4114800" cy="646331"/>
          </a:xfrm>
          <a:prstGeom prst="rect">
            <a:avLst/>
          </a:prstGeom>
          <a:noFill/>
        </p:spPr>
        <p:txBody>
          <a:bodyPr wrap="square" rtlCol="0">
            <a:spAutoFit/>
          </a:bodyPr>
          <a:lstStyle/>
          <a:p>
            <a:r>
              <a:rPr lang="en-US" dirty="0" smtClean="0"/>
              <a:t>What do you know about the Egyptians?</a:t>
            </a:r>
          </a:p>
          <a:p>
            <a:endParaRPr lang="en-US" dirty="0"/>
          </a:p>
        </p:txBody>
      </p:sp>
    </p:spTree>
    <p:extLst>
      <p:ext uri="{BB962C8B-B14F-4D97-AF65-F5344CB8AC3E}">
        <p14:creationId xmlns:p14="http://schemas.microsoft.com/office/powerpoint/2010/main" val="12558658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1.4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52"/>
            <a:ext cx="9144000" cy="6798048"/>
          </a:xfrm>
          <a:prstGeom prst="rect">
            <a:avLst/>
          </a:prstGeom>
        </p:spPr>
      </p:pic>
    </p:spTree>
    <p:extLst>
      <p:ext uri="{BB962C8B-B14F-4D97-AF65-F5344CB8AC3E}">
        <p14:creationId xmlns:p14="http://schemas.microsoft.com/office/powerpoint/2010/main" val="327161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Pick an Artist for Final </a:t>
            </a:r>
            <a:br>
              <a:rPr lang="en-US" dirty="0" smtClean="0"/>
            </a:br>
            <a:r>
              <a:rPr lang="en-US" dirty="0" smtClean="0"/>
              <a:t>Board/Presentations.</a:t>
            </a:r>
            <a:endParaRPr lang="en-US" dirty="0"/>
          </a:p>
        </p:txBody>
      </p:sp>
      <p:sp>
        <p:nvSpPr>
          <p:cNvPr id="3" name="Content Placeholder 2"/>
          <p:cNvSpPr>
            <a:spLocks noGrp="1"/>
          </p:cNvSpPr>
          <p:nvPr>
            <p:ph idx="1"/>
          </p:nvPr>
        </p:nvSpPr>
        <p:spPr>
          <a:xfrm>
            <a:off x="990600" y="3505200"/>
            <a:ext cx="6553200" cy="3154363"/>
          </a:xfrm>
        </p:spPr>
        <p:txBody>
          <a:bodyPr>
            <a:normAutofit fontScale="92500" lnSpcReduction="20000"/>
          </a:bodyPr>
          <a:lstStyle/>
          <a:p>
            <a:pPr algn="just"/>
            <a:r>
              <a:rPr lang="en-US" sz="2000" dirty="0">
                <a:ea typeface="Calibri"/>
                <a:cs typeface="Times New Roman"/>
              </a:rPr>
              <a:t>Duane Hansen, Claus Oldenburg, Vincent Van Gogh, </a:t>
            </a:r>
            <a:r>
              <a:rPr lang="en-US" sz="2000" dirty="0" err="1">
                <a:ea typeface="Calibri"/>
                <a:cs typeface="Times New Roman"/>
              </a:rPr>
              <a:t>Marcell</a:t>
            </a:r>
            <a:r>
              <a:rPr lang="en-US" sz="2000" dirty="0">
                <a:ea typeface="Calibri"/>
                <a:cs typeface="Times New Roman"/>
              </a:rPr>
              <a:t> </a:t>
            </a:r>
            <a:r>
              <a:rPr lang="en-US" sz="2000" dirty="0" err="1" smtClean="0">
                <a:ea typeface="Calibri"/>
                <a:cs typeface="Times New Roman"/>
              </a:rPr>
              <a:t>DuChamp</a:t>
            </a:r>
            <a:r>
              <a:rPr lang="en-US" sz="2000" dirty="0" smtClean="0">
                <a:ea typeface="Calibri"/>
                <a:cs typeface="Times New Roman"/>
              </a:rPr>
              <a:t>, </a:t>
            </a:r>
            <a:r>
              <a:rPr lang="en-US" sz="2000" dirty="0">
                <a:ea typeface="Calibri"/>
                <a:cs typeface="Times New Roman"/>
              </a:rPr>
              <a:t>Maya Lin, Carrie Mae Weems, Do Ho Su, Ron </a:t>
            </a:r>
            <a:r>
              <a:rPr lang="en-US" sz="2000" dirty="0" err="1">
                <a:ea typeface="Calibri"/>
                <a:cs typeface="Times New Roman"/>
              </a:rPr>
              <a:t>Mueck</a:t>
            </a:r>
            <a:r>
              <a:rPr lang="en-US" sz="2000" dirty="0">
                <a:ea typeface="Calibri"/>
                <a:cs typeface="Times New Roman"/>
              </a:rPr>
              <a:t>, </a:t>
            </a:r>
            <a:r>
              <a:rPr lang="en-US" sz="2000" dirty="0" smtClean="0">
                <a:ea typeface="Calibri"/>
                <a:cs typeface="Times New Roman"/>
              </a:rPr>
              <a:t>Cornelia </a:t>
            </a:r>
            <a:r>
              <a:rPr lang="en-US" sz="2000" dirty="0">
                <a:ea typeface="Calibri"/>
                <a:cs typeface="Times New Roman"/>
              </a:rPr>
              <a:t>Parker, Kara Walker, </a:t>
            </a:r>
            <a:r>
              <a:rPr lang="en-US" sz="2000" dirty="0" err="1">
                <a:ea typeface="Calibri"/>
                <a:cs typeface="Times New Roman"/>
              </a:rPr>
              <a:t>Carsten</a:t>
            </a:r>
            <a:r>
              <a:rPr lang="en-US" sz="2000" dirty="0">
                <a:ea typeface="Calibri"/>
                <a:cs typeface="Times New Roman"/>
              </a:rPr>
              <a:t> Holler, Doris </a:t>
            </a:r>
            <a:r>
              <a:rPr lang="en-US" sz="2000" dirty="0" err="1">
                <a:ea typeface="Calibri"/>
                <a:cs typeface="Times New Roman"/>
              </a:rPr>
              <a:t>Salcedo</a:t>
            </a:r>
            <a:r>
              <a:rPr lang="en-US" sz="2000" dirty="0">
                <a:ea typeface="Calibri"/>
                <a:cs typeface="Times New Roman"/>
              </a:rPr>
              <a:t>, Mark Dion, Robert </a:t>
            </a:r>
            <a:r>
              <a:rPr lang="en-US" sz="2000" dirty="0" err="1">
                <a:ea typeface="Calibri"/>
                <a:cs typeface="Times New Roman"/>
              </a:rPr>
              <a:t>Gobler</a:t>
            </a:r>
            <a:r>
              <a:rPr lang="en-US" sz="2000" dirty="0">
                <a:ea typeface="Calibri"/>
                <a:cs typeface="Times New Roman"/>
              </a:rPr>
              <a:t>, Jason </a:t>
            </a:r>
            <a:r>
              <a:rPr lang="en-US" sz="2000" dirty="0" err="1" smtClean="0">
                <a:ea typeface="Calibri"/>
                <a:cs typeface="Times New Roman"/>
              </a:rPr>
              <a:t>DeCaires</a:t>
            </a:r>
            <a:r>
              <a:rPr lang="en-US" sz="2000" dirty="0" smtClean="0">
                <a:ea typeface="Calibri"/>
                <a:cs typeface="Times New Roman"/>
              </a:rPr>
              <a:t> </a:t>
            </a:r>
            <a:r>
              <a:rPr lang="en-US" sz="2000" dirty="0">
                <a:ea typeface="Calibri"/>
                <a:cs typeface="Times New Roman"/>
              </a:rPr>
              <a:t>Taylor, Antony </a:t>
            </a:r>
            <a:r>
              <a:rPr lang="en-US" sz="2000" dirty="0" err="1">
                <a:ea typeface="Calibri"/>
                <a:cs typeface="Times New Roman"/>
              </a:rPr>
              <a:t>Gormley</a:t>
            </a:r>
            <a:r>
              <a:rPr lang="en-US" sz="2000" dirty="0">
                <a:ea typeface="Calibri"/>
                <a:cs typeface="Times New Roman"/>
              </a:rPr>
              <a:t>, Chuck Close, </a:t>
            </a:r>
            <a:r>
              <a:rPr lang="en-US" sz="2000" dirty="0" err="1">
                <a:ea typeface="Calibri"/>
                <a:cs typeface="Times New Roman"/>
              </a:rPr>
              <a:t>Bansky</a:t>
            </a:r>
            <a:r>
              <a:rPr lang="en-US" sz="2000" dirty="0">
                <a:ea typeface="Calibri"/>
                <a:cs typeface="Times New Roman"/>
              </a:rPr>
              <a:t>, </a:t>
            </a:r>
            <a:r>
              <a:rPr lang="en-US" sz="2000" dirty="0" err="1">
                <a:ea typeface="Calibri"/>
                <a:cs typeface="Times New Roman"/>
              </a:rPr>
              <a:t>Edvard</a:t>
            </a:r>
            <a:r>
              <a:rPr lang="en-US" sz="2000" dirty="0">
                <a:ea typeface="Calibri"/>
                <a:cs typeface="Times New Roman"/>
              </a:rPr>
              <a:t> Munch, Keith Haring, Jasper Johns, Jackson Pollock, Steve </a:t>
            </a:r>
            <a:r>
              <a:rPr lang="en-US" sz="2000" dirty="0" smtClean="0">
                <a:ea typeface="Calibri"/>
                <a:cs typeface="Times New Roman"/>
              </a:rPr>
              <a:t>Tobin,  Mike Kelley, Andy Warhol, </a:t>
            </a:r>
            <a:r>
              <a:rPr lang="en-US" sz="2000" dirty="0" err="1" smtClean="0">
                <a:ea typeface="Calibri"/>
                <a:cs typeface="Times New Roman"/>
              </a:rPr>
              <a:t>Constantin</a:t>
            </a:r>
            <a:r>
              <a:rPr lang="en-US" sz="2000" dirty="0" smtClean="0">
                <a:ea typeface="Calibri"/>
                <a:cs typeface="Times New Roman"/>
              </a:rPr>
              <a:t> Brancusi, Magdalena </a:t>
            </a:r>
            <a:r>
              <a:rPr lang="en-US" sz="2000" dirty="0" err="1" smtClean="0">
                <a:ea typeface="Calibri"/>
                <a:cs typeface="Times New Roman"/>
              </a:rPr>
              <a:t>Abakanwicz</a:t>
            </a:r>
            <a:r>
              <a:rPr lang="en-US" sz="2000" dirty="0" smtClean="0">
                <a:ea typeface="Calibri"/>
                <a:cs typeface="Times New Roman"/>
              </a:rPr>
              <a:t>, </a:t>
            </a:r>
            <a:r>
              <a:rPr lang="en-US" sz="2000" dirty="0" err="1" smtClean="0">
                <a:ea typeface="Calibri"/>
                <a:cs typeface="Times New Roman"/>
              </a:rPr>
              <a:t>Wanxin</a:t>
            </a:r>
            <a:r>
              <a:rPr lang="en-US" sz="2000" dirty="0" smtClean="0">
                <a:ea typeface="Calibri"/>
                <a:cs typeface="Times New Roman"/>
              </a:rPr>
              <a:t> Zhang, Ai Wei Wei, Christo and Jeanne- Claude, Willie Cole, </a:t>
            </a:r>
            <a:r>
              <a:rPr lang="en-US" sz="2000" dirty="0" err="1" smtClean="0">
                <a:ea typeface="Calibri"/>
                <a:cs typeface="Times New Roman"/>
              </a:rPr>
              <a:t>Kehinde</a:t>
            </a:r>
            <a:r>
              <a:rPr lang="en-US" sz="2000" dirty="0" smtClean="0">
                <a:ea typeface="Calibri"/>
                <a:cs typeface="Times New Roman"/>
              </a:rPr>
              <a:t> Wiley, </a:t>
            </a:r>
            <a:r>
              <a:rPr lang="en-US" sz="2000" dirty="0" err="1" smtClean="0">
                <a:ea typeface="Calibri"/>
                <a:cs typeface="Times New Roman"/>
              </a:rPr>
              <a:t>Vik</a:t>
            </a:r>
            <a:r>
              <a:rPr lang="en-US" sz="2000" dirty="0" smtClean="0">
                <a:ea typeface="Calibri"/>
                <a:cs typeface="Times New Roman"/>
              </a:rPr>
              <a:t> </a:t>
            </a:r>
            <a:r>
              <a:rPr lang="en-US" sz="2000" dirty="0" err="1" smtClean="0">
                <a:ea typeface="Calibri"/>
                <a:cs typeface="Times New Roman"/>
              </a:rPr>
              <a:t>Munez</a:t>
            </a:r>
            <a:r>
              <a:rPr lang="en-US" sz="2000" dirty="0" smtClean="0">
                <a:ea typeface="Calibri"/>
                <a:cs typeface="Times New Roman"/>
              </a:rPr>
              <a:t>,  Grant Wood, Peter </a:t>
            </a:r>
            <a:r>
              <a:rPr lang="en-US" sz="2000" dirty="0" err="1" smtClean="0">
                <a:ea typeface="Calibri"/>
                <a:cs typeface="Times New Roman"/>
              </a:rPr>
              <a:t>Voulkos</a:t>
            </a:r>
            <a:r>
              <a:rPr lang="en-US" sz="2000" dirty="0" smtClean="0">
                <a:ea typeface="Calibri"/>
                <a:cs typeface="Times New Roman"/>
              </a:rPr>
              <a:t>, Albrecht Durer, Frank Lloyd Wright, Frank </a:t>
            </a:r>
            <a:r>
              <a:rPr lang="en-US" sz="2000" dirty="0" err="1" smtClean="0">
                <a:ea typeface="Calibri"/>
                <a:cs typeface="Times New Roman"/>
              </a:rPr>
              <a:t>Gehry</a:t>
            </a:r>
            <a:r>
              <a:rPr lang="en-US" sz="2000" dirty="0" smtClean="0">
                <a:ea typeface="Calibri"/>
                <a:cs typeface="Times New Roman"/>
              </a:rPr>
              <a:t>, </a:t>
            </a:r>
            <a:r>
              <a:rPr lang="en-US" sz="2000" dirty="0"/>
              <a:t>HARUKA </a:t>
            </a:r>
            <a:r>
              <a:rPr lang="en-US" sz="2000" dirty="0" smtClean="0"/>
              <a:t>KOJIN, </a:t>
            </a:r>
            <a:r>
              <a:rPr lang="en-US" sz="2000" dirty="0" err="1" smtClean="0"/>
              <a:t>Yinka</a:t>
            </a:r>
            <a:r>
              <a:rPr lang="en-US" sz="2000" dirty="0" smtClean="0"/>
              <a:t> </a:t>
            </a:r>
            <a:r>
              <a:rPr lang="en-US" sz="2000" dirty="0" err="1" smtClean="0"/>
              <a:t>Shonibare</a:t>
            </a:r>
            <a:r>
              <a:rPr lang="en-US" sz="2000" dirty="0" smtClean="0"/>
              <a:t>, </a:t>
            </a:r>
            <a:r>
              <a:rPr lang="en-US" sz="2000" dirty="0"/>
              <a:t>Louise </a:t>
            </a:r>
            <a:r>
              <a:rPr lang="en-US" sz="2000" dirty="0" smtClean="0"/>
              <a:t>Bourgeois, </a:t>
            </a:r>
            <a:r>
              <a:rPr lang="en-US" sz="2000" dirty="0"/>
              <a:t>Cai </a:t>
            </a:r>
            <a:r>
              <a:rPr lang="en-US" sz="2000" dirty="0" err="1"/>
              <a:t>Guo-Qiang</a:t>
            </a:r>
            <a:endParaRPr lang="en-US" sz="2000" dirty="0">
              <a:ea typeface="Calibri"/>
              <a:cs typeface="Times New Roman"/>
            </a:endParaRPr>
          </a:p>
          <a:p>
            <a:pPr algn="just"/>
            <a:endParaRPr lang="en-US" sz="1800" dirty="0"/>
          </a:p>
        </p:txBody>
      </p:sp>
      <p:sp>
        <p:nvSpPr>
          <p:cNvPr id="4" name="TextBox 3"/>
          <p:cNvSpPr txBox="1"/>
          <p:nvPr/>
        </p:nvSpPr>
        <p:spPr>
          <a:xfrm>
            <a:off x="1066800" y="1600200"/>
            <a:ext cx="7010400" cy="646331"/>
          </a:xfrm>
          <a:prstGeom prst="rect">
            <a:avLst/>
          </a:prstGeom>
          <a:noFill/>
        </p:spPr>
        <p:txBody>
          <a:bodyPr wrap="square" rtlCol="0">
            <a:spAutoFit/>
          </a:bodyPr>
          <a:lstStyle/>
          <a:p>
            <a:pPr algn="ctr"/>
            <a:r>
              <a:rPr lang="en-US" dirty="0" smtClean="0"/>
              <a:t>The same way you have posted boards this class you will create a presentation on an artist from the modern world for your final.</a:t>
            </a:r>
            <a:endParaRPr lang="en-US" dirty="0"/>
          </a:p>
        </p:txBody>
      </p:sp>
      <p:sp>
        <p:nvSpPr>
          <p:cNvPr id="5" name="TextBox 4"/>
          <p:cNvSpPr txBox="1"/>
          <p:nvPr/>
        </p:nvSpPr>
        <p:spPr>
          <a:xfrm>
            <a:off x="914400" y="2362200"/>
            <a:ext cx="7162800" cy="923330"/>
          </a:xfrm>
          <a:prstGeom prst="rect">
            <a:avLst/>
          </a:prstGeom>
          <a:noFill/>
        </p:spPr>
        <p:txBody>
          <a:bodyPr wrap="square" rtlCol="0">
            <a:spAutoFit/>
          </a:bodyPr>
          <a:lstStyle/>
          <a:p>
            <a:r>
              <a:rPr lang="en-US" dirty="0" smtClean="0"/>
              <a:t>Any artist that has been presented in class slides or books are acceptable.  If you have someone you have found, ask. All artist must be cleared by Mr. Williams.  Here is a list to get you started.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029200"/>
            <a:ext cx="8382000" cy="1200329"/>
          </a:xfrm>
          <a:prstGeom prst="rect">
            <a:avLst/>
          </a:prstGeom>
          <a:noFill/>
        </p:spPr>
        <p:txBody>
          <a:bodyPr wrap="square" rtlCol="0">
            <a:spAutoFit/>
          </a:bodyPr>
          <a:lstStyle/>
          <a:p>
            <a:r>
              <a:rPr lang="en-US" dirty="0" smtClean="0"/>
              <a:t>Egyptian culture Is one of the first Empires and last for more than 3000 years. Their sophistication in areas of architecture, science, astrology, and art are a result of their ability to traverse the Nile River for trade and movement of troops as well as irrigation for farm land and food to feed their numerous subjects.</a:t>
            </a:r>
            <a:endParaRPr lang="en-US" dirty="0"/>
          </a:p>
        </p:txBody>
      </p:sp>
      <p:pic>
        <p:nvPicPr>
          <p:cNvPr id="6" name="Picture 5" descr="Screen Shot 2016-03-31 at 11.45.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49980"/>
          </a:xfrm>
          <a:prstGeom prst="rect">
            <a:avLst/>
          </a:prstGeom>
        </p:spPr>
      </p:pic>
    </p:spTree>
    <p:extLst>
      <p:ext uri="{BB962C8B-B14F-4D97-AF65-F5344CB8AC3E}">
        <p14:creationId xmlns:p14="http://schemas.microsoft.com/office/powerpoint/2010/main" val="42155832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31 at 11.42.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 y="0"/>
            <a:ext cx="6608618" cy="6858000"/>
          </a:xfrm>
          <a:prstGeom prst="rect">
            <a:avLst/>
          </a:prstGeom>
        </p:spPr>
      </p:pic>
      <p:sp>
        <p:nvSpPr>
          <p:cNvPr id="6" name="TextBox 5"/>
          <p:cNvSpPr txBox="1"/>
          <p:nvPr/>
        </p:nvSpPr>
        <p:spPr>
          <a:xfrm>
            <a:off x="6822694" y="2362200"/>
            <a:ext cx="2286000" cy="923330"/>
          </a:xfrm>
          <a:prstGeom prst="rect">
            <a:avLst/>
          </a:prstGeom>
          <a:noFill/>
        </p:spPr>
        <p:txBody>
          <a:bodyPr wrap="square" rtlCol="0">
            <a:spAutoFit/>
          </a:bodyPr>
          <a:lstStyle/>
          <a:p>
            <a:r>
              <a:rPr lang="en-US" dirty="0" smtClean="0"/>
              <a:t>What do you know about the Aegean World?</a:t>
            </a:r>
            <a:endParaRPr lang="en-US" dirty="0"/>
          </a:p>
        </p:txBody>
      </p:sp>
    </p:spTree>
    <p:extLst>
      <p:ext uri="{BB962C8B-B14F-4D97-AF65-F5344CB8AC3E}">
        <p14:creationId xmlns:p14="http://schemas.microsoft.com/office/powerpoint/2010/main" val="13765391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3-31 at 11.48.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0"/>
            <a:ext cx="8873836" cy="6858000"/>
          </a:xfrm>
          <a:prstGeom prst="rect">
            <a:avLst/>
          </a:prstGeom>
        </p:spPr>
      </p:pic>
    </p:spTree>
    <p:extLst>
      <p:ext uri="{BB962C8B-B14F-4D97-AF65-F5344CB8AC3E}">
        <p14:creationId xmlns:p14="http://schemas.microsoft.com/office/powerpoint/2010/main" val="1189135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3-31 at 11.4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24203"/>
          </a:xfrm>
          <a:prstGeom prst="rect">
            <a:avLst/>
          </a:prstGeom>
        </p:spPr>
      </p:pic>
      <p:sp>
        <p:nvSpPr>
          <p:cNvPr id="7" name="TextBox 6"/>
          <p:cNvSpPr txBox="1"/>
          <p:nvPr/>
        </p:nvSpPr>
        <p:spPr>
          <a:xfrm>
            <a:off x="304800" y="4495800"/>
            <a:ext cx="8458200" cy="923330"/>
          </a:xfrm>
          <a:prstGeom prst="rect">
            <a:avLst/>
          </a:prstGeom>
          <a:noFill/>
        </p:spPr>
        <p:txBody>
          <a:bodyPr wrap="square" rtlCol="0">
            <a:spAutoFit/>
          </a:bodyPr>
          <a:lstStyle/>
          <a:p>
            <a:r>
              <a:rPr lang="en-US" dirty="0" smtClean="0"/>
              <a:t>The Aegean World is the basis for the Greeks that followed in their footsteps.  A volcano eruption and the conquering of Crete lead to the fall of the civilization, and allowed for the rise of the mainland Greek Culture.</a:t>
            </a:r>
            <a:endParaRPr lang="en-US" dirty="0"/>
          </a:p>
        </p:txBody>
      </p:sp>
    </p:spTree>
    <p:extLst>
      <p:ext uri="{BB962C8B-B14F-4D97-AF65-F5344CB8AC3E}">
        <p14:creationId xmlns:p14="http://schemas.microsoft.com/office/powerpoint/2010/main" val="12945931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2.18.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0249"/>
            <a:ext cx="9144000" cy="5775814"/>
          </a:xfrm>
          <a:prstGeom prst="rect">
            <a:avLst/>
          </a:prstGeom>
        </p:spPr>
      </p:pic>
      <p:sp>
        <p:nvSpPr>
          <p:cNvPr id="3" name="TextBox 2"/>
          <p:cNvSpPr txBox="1"/>
          <p:nvPr/>
        </p:nvSpPr>
        <p:spPr>
          <a:xfrm>
            <a:off x="1905000" y="381000"/>
            <a:ext cx="5867400" cy="461665"/>
          </a:xfrm>
          <a:prstGeom prst="rect">
            <a:avLst/>
          </a:prstGeom>
          <a:noFill/>
        </p:spPr>
        <p:txBody>
          <a:bodyPr wrap="square" rtlCol="0">
            <a:spAutoFit/>
          </a:bodyPr>
          <a:lstStyle/>
          <a:p>
            <a:pPr algn="ctr"/>
            <a:r>
              <a:rPr lang="en-US" sz="2400" dirty="0" smtClean="0"/>
              <a:t>Greeks</a:t>
            </a:r>
            <a:endParaRPr lang="en-US" sz="2400" dirty="0"/>
          </a:p>
        </p:txBody>
      </p:sp>
    </p:spTree>
    <p:extLst>
      <p:ext uri="{BB962C8B-B14F-4D97-AF65-F5344CB8AC3E}">
        <p14:creationId xmlns:p14="http://schemas.microsoft.com/office/powerpoint/2010/main" val="263700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31 at 12.15.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8" y="0"/>
            <a:ext cx="8891972" cy="6858000"/>
          </a:xfrm>
          <a:prstGeom prst="rect">
            <a:avLst/>
          </a:prstGeom>
        </p:spPr>
      </p:pic>
    </p:spTree>
    <p:extLst>
      <p:ext uri="{BB962C8B-B14F-4D97-AF65-F5344CB8AC3E}">
        <p14:creationId xmlns:p14="http://schemas.microsoft.com/office/powerpoint/2010/main" val="962235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2.1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93772"/>
          </a:xfrm>
          <a:prstGeom prst="rect">
            <a:avLst/>
          </a:prstGeom>
        </p:spPr>
      </p:pic>
      <p:pic>
        <p:nvPicPr>
          <p:cNvPr id="3" name="Picture 2" descr="Screen Shot 2016-03-31 at 12.17.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5398"/>
            <a:ext cx="2514600" cy="2212601"/>
          </a:xfrm>
          <a:prstGeom prst="rect">
            <a:avLst/>
          </a:prstGeom>
        </p:spPr>
      </p:pic>
      <p:sp>
        <p:nvSpPr>
          <p:cNvPr id="4" name="TextBox 3"/>
          <p:cNvSpPr txBox="1"/>
          <p:nvPr/>
        </p:nvSpPr>
        <p:spPr>
          <a:xfrm>
            <a:off x="2819400" y="4876800"/>
            <a:ext cx="5867400" cy="923330"/>
          </a:xfrm>
          <a:prstGeom prst="rect">
            <a:avLst/>
          </a:prstGeom>
          <a:noFill/>
        </p:spPr>
        <p:txBody>
          <a:bodyPr wrap="square" rtlCol="0">
            <a:spAutoFit/>
          </a:bodyPr>
          <a:lstStyle/>
          <a:p>
            <a:r>
              <a:rPr lang="en-US" dirty="0" smtClean="0"/>
              <a:t>Greek culture created a new standard for philosophy, architecture, government, and techniques for making armor, weapons, and sculptures.  </a:t>
            </a:r>
            <a:endParaRPr lang="en-US" dirty="0"/>
          </a:p>
        </p:txBody>
      </p:sp>
    </p:spTree>
    <p:extLst>
      <p:ext uri="{BB962C8B-B14F-4D97-AF65-F5344CB8AC3E}">
        <p14:creationId xmlns:p14="http://schemas.microsoft.com/office/powerpoint/2010/main" val="130655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dirty="0" smtClean="0"/>
              <a:t>What’s Next?</a:t>
            </a:r>
            <a:endParaRPr lang="en-US" dirty="0"/>
          </a:p>
        </p:txBody>
      </p:sp>
      <p:sp>
        <p:nvSpPr>
          <p:cNvPr id="3" name="Content Placeholder 2"/>
          <p:cNvSpPr>
            <a:spLocks noGrp="1"/>
          </p:cNvSpPr>
          <p:nvPr>
            <p:ph idx="1"/>
          </p:nvPr>
        </p:nvSpPr>
        <p:spPr>
          <a:xfrm>
            <a:off x="381000" y="1524000"/>
            <a:ext cx="3810000" cy="4525963"/>
          </a:xfrm>
        </p:spPr>
        <p:txBody>
          <a:bodyPr>
            <a:normAutofit/>
          </a:bodyPr>
          <a:lstStyle/>
          <a:p>
            <a:r>
              <a:rPr lang="en-US" sz="2800" dirty="0" smtClean="0"/>
              <a:t>What is Art?</a:t>
            </a:r>
          </a:p>
          <a:p>
            <a:r>
              <a:rPr lang="en-US" sz="2800" dirty="0" smtClean="0"/>
              <a:t>What are the 6 reasons artists create?</a:t>
            </a:r>
          </a:p>
          <a:p>
            <a:r>
              <a:rPr lang="en-US" sz="2800" dirty="0" smtClean="0"/>
              <a:t>Art Themes.</a:t>
            </a:r>
          </a:p>
          <a:p>
            <a:r>
              <a:rPr lang="en-US" sz="2800" dirty="0" smtClean="0"/>
              <a:t>The elements of Art.</a:t>
            </a:r>
          </a:p>
          <a:p>
            <a:r>
              <a:rPr lang="en-US" sz="2800" dirty="0" smtClean="0"/>
              <a:t>The oldest known art.</a:t>
            </a:r>
          </a:p>
          <a:p>
            <a:pPr marL="0" indent="0">
              <a:buNone/>
            </a:pPr>
            <a:endParaRPr lang="en-US" sz="2800" dirty="0" smtClean="0"/>
          </a:p>
        </p:txBody>
      </p:sp>
      <p:sp>
        <p:nvSpPr>
          <p:cNvPr id="4" name="Content Placeholder 2"/>
          <p:cNvSpPr txBox="1">
            <a:spLocks/>
          </p:cNvSpPr>
          <p:nvPr/>
        </p:nvSpPr>
        <p:spPr>
          <a:xfrm>
            <a:off x="4724400" y="1447800"/>
            <a:ext cx="4190999"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t>What causes the impulse for art?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dirty="0" smtClean="0">
                <a:ln>
                  <a:noFill/>
                </a:ln>
                <a:solidFill>
                  <a:schemeClr val="tx1"/>
                </a:solidFill>
                <a:effectLst/>
                <a:uLnTx/>
                <a:uFillTx/>
                <a:latin typeface="+mn-lt"/>
                <a:ea typeface="+mn-ea"/>
                <a:cs typeface="+mn-cs"/>
              </a:rPr>
              <a:t>The</a:t>
            </a:r>
            <a:r>
              <a:rPr kumimoji="0" lang="en-US" sz="2800" b="0" i="0" u="none" strike="noStrike" kern="1200" cap="none" spc="0" normalizeH="0" dirty="0" smtClean="0">
                <a:ln>
                  <a:noFill/>
                </a:ln>
                <a:solidFill>
                  <a:schemeClr val="tx1"/>
                </a:solidFill>
                <a:effectLst/>
                <a:uLnTx/>
                <a:uFillTx/>
                <a:latin typeface="+mn-lt"/>
                <a:ea typeface="+mn-ea"/>
                <a:cs typeface="+mn-cs"/>
              </a:rPr>
              <a:t> Principles of design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t>Characteristics of art.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t>The 5 questions art historians ask.</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What we have covered thus far: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686800" cy="1470025"/>
          </a:xfrm>
        </p:spPr>
        <p:txBody>
          <a:bodyPr/>
          <a:lstStyle/>
          <a:p>
            <a:r>
              <a:rPr lang="en-US" dirty="0" smtClean="0"/>
              <a:t>Dawn of Humanity</a:t>
            </a:r>
            <a:endParaRPr lang="en-US" dirty="0"/>
          </a:p>
        </p:txBody>
      </p:sp>
      <p:sp>
        <p:nvSpPr>
          <p:cNvPr id="3" name="Subtitle 2"/>
          <p:cNvSpPr>
            <a:spLocks noGrp="1"/>
          </p:cNvSpPr>
          <p:nvPr>
            <p:ph type="subTitle" idx="1"/>
          </p:nvPr>
        </p:nvSpPr>
        <p:spPr>
          <a:xfrm>
            <a:off x="1371600" y="2286000"/>
            <a:ext cx="6400800" cy="3505200"/>
          </a:xfrm>
        </p:spPr>
        <p:txBody>
          <a:bodyPr/>
          <a:lstStyle/>
          <a:p>
            <a:r>
              <a:rPr lang="en-US" dirty="0" smtClean="0"/>
              <a:t>What is going on with the planet about 35,000 B.C.E.?</a:t>
            </a:r>
          </a:p>
          <a:p>
            <a:r>
              <a:rPr lang="en-US" dirty="0" smtClean="0"/>
              <a:t>What is </a:t>
            </a:r>
            <a:r>
              <a:rPr lang="en-US" dirty="0"/>
              <a:t>Migration </a:t>
            </a:r>
            <a:r>
              <a:rPr lang="en-US" dirty="0" smtClean="0"/>
              <a:t>and Agriculture</a:t>
            </a:r>
            <a:r>
              <a:rPr lang="en-US" dirty="0"/>
              <a:t>.</a:t>
            </a:r>
          </a:p>
          <a:p>
            <a:r>
              <a:rPr lang="en-US" dirty="0" smtClean="0"/>
              <a:t> archeology.</a:t>
            </a:r>
          </a:p>
          <a:p>
            <a:r>
              <a:rPr lang="en-US" dirty="0" smtClean="0"/>
              <a:t>What is Human Nature?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Migration</a:t>
            </a:r>
            <a:endParaRPr lang="en-US" dirty="0"/>
          </a:p>
        </p:txBody>
      </p:sp>
      <p:pic>
        <p:nvPicPr>
          <p:cNvPr id="4" name="Picture 3" descr="migrations_of_homo_sapiens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031087"/>
          </a:xfrm>
          <a:prstGeom prst="rect">
            <a:avLst/>
          </a:prstGeom>
        </p:spPr>
      </p:pic>
    </p:spTree>
    <p:extLst>
      <p:ext uri="{BB962C8B-B14F-4D97-AF65-F5344CB8AC3E}">
        <p14:creationId xmlns:p14="http://schemas.microsoft.com/office/powerpoint/2010/main" val="84771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31 at 5.21.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9071"/>
            <a:ext cx="9252831" cy="6330329"/>
          </a:xfrm>
          <a:prstGeom prst="rect">
            <a:avLst/>
          </a:prstGeom>
        </p:spPr>
      </p:pic>
    </p:spTree>
    <p:extLst>
      <p:ext uri="{BB962C8B-B14F-4D97-AF65-F5344CB8AC3E}">
        <p14:creationId xmlns:p14="http://schemas.microsoft.com/office/powerpoint/2010/main" val="148459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1"/>
            <a:ext cx="6324600" cy="2438400"/>
          </a:xfrm>
        </p:spPr>
        <p:txBody>
          <a:bodyPr>
            <a:normAutofit/>
          </a:bodyPr>
          <a:lstStyle/>
          <a:p>
            <a:r>
              <a:rPr lang="en-US" dirty="0">
                <a:solidFill>
                  <a:srgbClr val="FF0000"/>
                </a:solidFill>
              </a:rPr>
              <a:t>Hunters and gatherers</a:t>
            </a:r>
          </a:p>
          <a:p>
            <a:r>
              <a:rPr lang="en-US" dirty="0">
                <a:solidFill>
                  <a:srgbClr val="FF0000"/>
                </a:solidFill>
              </a:rPr>
              <a:t>Small </a:t>
            </a:r>
            <a:r>
              <a:rPr lang="en-US" dirty="0" smtClean="0">
                <a:solidFill>
                  <a:srgbClr val="FF0000"/>
                </a:solidFill>
              </a:rPr>
              <a:t>population</a:t>
            </a:r>
          </a:p>
          <a:p>
            <a:pPr lvl="0">
              <a:defRPr/>
            </a:pPr>
            <a:r>
              <a:rPr lang="en-US" dirty="0" smtClean="0">
                <a:solidFill>
                  <a:srgbClr val="FF0000"/>
                </a:solidFill>
              </a:rPr>
              <a:t>Tools </a:t>
            </a:r>
            <a:r>
              <a:rPr lang="en-US" dirty="0">
                <a:solidFill>
                  <a:srgbClr val="FF0000"/>
                </a:solidFill>
              </a:rPr>
              <a:t>become more </a:t>
            </a:r>
            <a:r>
              <a:rPr lang="en-US" dirty="0" smtClean="0">
                <a:solidFill>
                  <a:srgbClr val="FF0000"/>
                </a:solidFill>
              </a:rPr>
              <a:t>sophisticated</a:t>
            </a:r>
          </a:p>
          <a:p>
            <a:pPr>
              <a:defRPr/>
            </a:pPr>
            <a:r>
              <a:rPr lang="en-US" dirty="0">
                <a:solidFill>
                  <a:srgbClr val="FF0000"/>
                </a:solidFill>
              </a:rPr>
              <a:t>Nomads</a:t>
            </a:r>
          </a:p>
          <a:p>
            <a:pPr lvl="0">
              <a:defRPr/>
            </a:pPr>
            <a:endParaRPr lang="en-US" dirty="0">
              <a:solidFill>
                <a:srgbClr val="FF0000"/>
              </a:solidFill>
            </a:endParaRPr>
          </a:p>
          <a:p>
            <a:pPr marL="0" indent="0">
              <a:buNone/>
            </a:pPr>
            <a:endParaRPr lang="en-US" dirty="0">
              <a:solidFill>
                <a:srgbClr val="FF0000"/>
              </a:solidFill>
            </a:endParaRPr>
          </a:p>
          <a:p>
            <a:endParaRPr lang="en-US" dirty="0"/>
          </a:p>
        </p:txBody>
      </p:sp>
      <p:sp>
        <p:nvSpPr>
          <p:cNvPr id="4" name="Title 1"/>
          <p:cNvSpPr>
            <a:spLocks noGrp="1"/>
          </p:cNvSpPr>
          <p:nvPr>
            <p:ph type="title"/>
          </p:nvPr>
        </p:nvSpPr>
        <p:spPr>
          <a:xfrm>
            <a:off x="4495800" y="0"/>
            <a:ext cx="4648200" cy="1143000"/>
          </a:xfrm>
        </p:spPr>
        <p:txBody>
          <a:bodyPr>
            <a:normAutofit fontScale="90000"/>
          </a:bodyPr>
          <a:lstStyle/>
          <a:p>
            <a:r>
              <a:rPr lang="en-US" dirty="0" smtClean="0"/>
              <a:t>The Birth of Art</a:t>
            </a:r>
            <a:br>
              <a:rPr lang="en-US" dirty="0" smtClean="0"/>
            </a:br>
            <a:r>
              <a:rPr lang="en-US" dirty="0" smtClean="0"/>
              <a:t>Paleolithic</a:t>
            </a:r>
            <a:endParaRPr lang="en-US" dirty="0"/>
          </a:p>
        </p:txBody>
      </p:sp>
      <p:pic>
        <p:nvPicPr>
          <p:cNvPr id="5" name="Picture 4" descr="Screen Shot 2016-03-31 at 5.28.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955234"/>
            <a:ext cx="6781800" cy="4902766"/>
          </a:xfrm>
          <a:prstGeom prst="rect">
            <a:avLst/>
          </a:prstGeom>
        </p:spPr>
      </p:pic>
      <p:sp>
        <p:nvSpPr>
          <p:cNvPr id="6" name="TextBox 5"/>
          <p:cNvSpPr txBox="1"/>
          <p:nvPr/>
        </p:nvSpPr>
        <p:spPr>
          <a:xfrm>
            <a:off x="228600" y="2971800"/>
            <a:ext cx="2057400" cy="1754327"/>
          </a:xfrm>
          <a:prstGeom prst="rect">
            <a:avLst/>
          </a:prstGeom>
          <a:noFill/>
        </p:spPr>
        <p:txBody>
          <a:bodyPr wrap="square" rtlCol="0">
            <a:spAutoFit/>
          </a:bodyPr>
          <a:lstStyle/>
          <a:p>
            <a:r>
              <a:rPr lang="en-US" dirty="0" smtClean="0"/>
              <a:t>We have already discussed one of the caves that were painted but art from this era were not just paintings.</a:t>
            </a:r>
            <a:endParaRPr lang="en-US" dirty="0"/>
          </a:p>
        </p:txBody>
      </p:sp>
    </p:spTree>
    <p:extLst>
      <p:ext uri="{BB962C8B-B14F-4D97-AF65-F5344CB8AC3E}">
        <p14:creationId xmlns:p14="http://schemas.microsoft.com/office/powerpoint/2010/main" val="778994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31 at 5.33.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72200" cy="3259318"/>
          </a:xfrm>
          <a:prstGeom prst="rect">
            <a:avLst/>
          </a:prstGeom>
        </p:spPr>
      </p:pic>
      <p:pic>
        <p:nvPicPr>
          <p:cNvPr id="5" name="Picture 4" descr="Screen Shot 2016-03-31 at 5.37.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895600"/>
            <a:ext cx="2667000" cy="3889860"/>
          </a:xfrm>
          <a:prstGeom prst="rect">
            <a:avLst/>
          </a:prstGeom>
        </p:spPr>
      </p:pic>
      <p:pic>
        <p:nvPicPr>
          <p:cNvPr id="6" name="Picture 5" descr="Screen Shot 2016-03-31 at 5.39.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391" y="0"/>
            <a:ext cx="2511688" cy="6858000"/>
          </a:xfrm>
          <a:prstGeom prst="rect">
            <a:avLst/>
          </a:prstGeom>
        </p:spPr>
      </p:pic>
    </p:spTree>
    <p:extLst>
      <p:ext uri="{BB962C8B-B14F-4D97-AF65-F5344CB8AC3E}">
        <p14:creationId xmlns:p14="http://schemas.microsoft.com/office/powerpoint/2010/main" val="25768386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31 at 5.49.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4501662"/>
          </a:xfrm>
          <a:prstGeom prst="rect">
            <a:avLst/>
          </a:prstGeom>
        </p:spPr>
      </p:pic>
      <p:sp>
        <p:nvSpPr>
          <p:cNvPr id="5" name="TextBox 4"/>
          <p:cNvSpPr txBox="1"/>
          <p:nvPr/>
        </p:nvSpPr>
        <p:spPr>
          <a:xfrm>
            <a:off x="838200" y="5181600"/>
            <a:ext cx="7543800" cy="369332"/>
          </a:xfrm>
          <a:prstGeom prst="rect">
            <a:avLst/>
          </a:prstGeom>
          <a:noFill/>
        </p:spPr>
        <p:txBody>
          <a:bodyPr wrap="square" rtlCol="0">
            <a:spAutoFit/>
          </a:bodyPr>
          <a:lstStyle/>
          <a:p>
            <a:r>
              <a:rPr lang="en-US" dirty="0" smtClean="0"/>
              <a:t>What materials are used?</a:t>
            </a:r>
            <a:endParaRPr lang="en-US" dirty="0"/>
          </a:p>
        </p:txBody>
      </p:sp>
    </p:spTree>
    <p:extLst>
      <p:ext uri="{BB962C8B-B14F-4D97-AF65-F5344CB8AC3E}">
        <p14:creationId xmlns:p14="http://schemas.microsoft.com/office/powerpoint/2010/main" val="26039989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3266</TotalTime>
  <Words>774</Words>
  <Application>Microsoft Macintosh PowerPoint</Application>
  <PresentationFormat>On-screen Show (4:3)</PresentationFormat>
  <Paragraphs>54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Event Review Due 4/7. Upload to Ecourseware</vt:lpstr>
      <vt:lpstr>Pick an Artist for Final  Board/Presentations.</vt:lpstr>
      <vt:lpstr>What’s Next?</vt:lpstr>
      <vt:lpstr>Dawn of Humanity</vt:lpstr>
      <vt:lpstr>Migration</vt:lpstr>
      <vt:lpstr>PowerPoint Presentation</vt:lpstr>
      <vt:lpstr>The Birth of Art Paleolithic</vt:lpstr>
      <vt:lpstr>PowerPoint Presentation</vt:lpstr>
      <vt:lpstr>PowerPoint Presentation</vt:lpstr>
      <vt:lpstr>Neolithic Art </vt:lpstr>
      <vt:lpstr>The Rise of Civilization ca. 8000 B.C.E.</vt:lpstr>
      <vt:lpstr>PowerPoint Presentation</vt:lpstr>
      <vt:lpstr>Catal Huyuk: One of the earliest cities</vt:lpstr>
      <vt:lpstr>PowerPoint Presentation</vt:lpstr>
      <vt:lpstr>Dawn of Empires (The Ancient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Recap.</dc:title>
  <dc:creator>Andrew James Williams</dc:creator>
  <cp:lastModifiedBy>Andrew Williams</cp:lastModifiedBy>
  <cp:revision>185</cp:revision>
  <dcterms:created xsi:type="dcterms:W3CDTF">2013-04-01T03:15:18Z</dcterms:created>
  <dcterms:modified xsi:type="dcterms:W3CDTF">2016-03-31T22:39:20Z</dcterms:modified>
</cp:coreProperties>
</file>